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57" r:id="rId3"/>
    <p:sldId id="320" r:id="rId4"/>
    <p:sldId id="258" r:id="rId5"/>
    <p:sldId id="328" r:id="rId6"/>
    <p:sldId id="262" r:id="rId7"/>
    <p:sldId id="321" r:id="rId8"/>
    <p:sldId id="346" r:id="rId9"/>
    <p:sldId id="260" r:id="rId10"/>
    <p:sldId id="344" r:id="rId11"/>
    <p:sldId id="261" r:id="rId12"/>
    <p:sldId id="333" r:id="rId13"/>
    <p:sldId id="337" r:id="rId14"/>
    <p:sldId id="338" r:id="rId15"/>
    <p:sldId id="324" r:id="rId16"/>
    <p:sldId id="339" r:id="rId17"/>
    <p:sldId id="345" r:id="rId18"/>
    <p:sldId id="325" r:id="rId19"/>
    <p:sldId id="348" r:id="rId20"/>
    <p:sldId id="270" r:id="rId21"/>
    <p:sldId id="351" r:id="rId22"/>
    <p:sldId id="347" r:id="rId23"/>
    <p:sldId id="332" r:id="rId24"/>
    <p:sldId id="317" r:id="rId25"/>
    <p:sldId id="326" r:id="rId26"/>
    <p:sldId id="322" r:id="rId27"/>
    <p:sldId id="354" r:id="rId28"/>
    <p:sldId id="349" r:id="rId29"/>
    <p:sldId id="350" r:id="rId30"/>
    <p:sldId id="35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EFE"/>
    <a:srgbClr val="FAEB00"/>
    <a:srgbClr val="FAE800"/>
    <a:srgbClr val="FAE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92462" autoAdjust="0"/>
  </p:normalViewPr>
  <p:slideViewPr>
    <p:cSldViewPr snapToGrid="0">
      <p:cViewPr varScale="1">
        <p:scale>
          <a:sx n="79" d="100"/>
          <a:sy n="79" d="100"/>
        </p:scale>
        <p:origin x="758" y="7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531F1-40BC-4984-94B1-97B876459393}"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C309C-6C1B-464B-9769-EE2492EB9426}" type="slidenum">
              <a:rPr lang="en-US" smtClean="0"/>
              <a:t>‹#›</a:t>
            </a:fld>
            <a:endParaRPr lang="en-US"/>
          </a:p>
        </p:txBody>
      </p:sp>
    </p:spTree>
    <p:extLst>
      <p:ext uri="{BB962C8B-B14F-4D97-AF65-F5344CB8AC3E}">
        <p14:creationId xmlns:p14="http://schemas.microsoft.com/office/powerpoint/2010/main" val="3889034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aw.cornell.edu/definitions/uscode.php?width=840&amp;height=800&amp;iframe=true&amp;def_id=21-USC-3092384-1668295558&amp;term_occur=999&amp;term_src="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law.cornell.edu/definitions/uscode.php?width=840&amp;height=800&amp;iframe=true&amp;def_id=21-USC-2032517217-1668295521&amp;term_occur=999&amp;term_src="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Psilocybin is a prodrug in mushrooms of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Psilocybe </a:t>
            </a:r>
            <a:r>
              <a:rPr lang="en-US" sz="1800" dirty="0">
                <a:effectLst/>
                <a:latin typeface="Calibri" panose="020F0502020204030204" pitchFamily="34" charset="0"/>
                <a:ea typeface="Calibri" panose="020F0502020204030204" pitchFamily="34" charset="0"/>
                <a:cs typeface="Times New Roman" panose="02020603050405020304" pitchFamily="18" charset="0"/>
              </a:rPr>
              <a:t>genus, meaning that it doesn’t do anything until it’s metabolized. Once metabolized, psilocin, baeocystin, and norbaeocystin produce the psychedelic effects these mushrooms are known for. Of these, psilocin has the most potent and well-established effect. For the sake of simplicity, I’ll be using the term “psilocybin” from now on but keep in mind that psilocybin itself produces no effect.</a:t>
            </a:r>
          </a:p>
          <a:p>
            <a:endParaRPr lang="en-US"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A7C309C-6C1B-464B-9769-EE2492EB9426}" type="slidenum">
              <a:rPr lang="en-US" smtClean="0"/>
              <a:t>2</a:t>
            </a:fld>
            <a:endParaRPr lang="en-US"/>
          </a:p>
        </p:txBody>
      </p:sp>
    </p:spTree>
    <p:extLst>
      <p:ext uri="{BB962C8B-B14F-4D97-AF65-F5344CB8AC3E}">
        <p14:creationId xmlns:p14="http://schemas.microsoft.com/office/powerpoint/2010/main" val="1098483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OfficinaSansStd-Book"/>
              </a:rPr>
              <a:t>Star symbol indicates a significant difference between the two groups at the Post-session 1 time-point (</a:t>
            </a:r>
            <a:r>
              <a:rPr lang="en-US" sz="1800" b="0" i="1" u="none" strike="noStrike" baseline="0" dirty="0">
                <a:latin typeface="OfficinaSansStd-BookItalic"/>
              </a:rPr>
              <a:t>p</a:t>
            </a:r>
            <a:r>
              <a:rPr lang="en-US" sz="1800" b="0" i="0" u="none" strike="noStrike" baseline="0" dirty="0">
                <a:latin typeface="OfficinaSansStd-Book"/>
              </a:rPr>
              <a:t>&lt;0.05, planned comparison). Cross symbol indicates a significant difference between the Post-session 1 and Post-session 2 time-points in the Low-Dose-1st (High-Dose-2nd) Group (</a:t>
            </a:r>
            <a:r>
              <a:rPr lang="en-US" sz="1800" b="0" i="1" u="none" strike="noStrike" baseline="0" dirty="0">
                <a:latin typeface="OfficinaSansStd-BookItalic"/>
              </a:rPr>
              <a:t>p</a:t>
            </a:r>
            <a:r>
              <a:rPr lang="en-US" sz="1800" b="0" i="0" u="none" strike="noStrike" baseline="0" dirty="0">
                <a:latin typeface="OfficinaSansStd-Book"/>
              </a:rPr>
              <a:t>&lt;0.05, planned comparison).</a:t>
            </a:r>
            <a:endParaRPr lang="en-US" dirty="0"/>
          </a:p>
        </p:txBody>
      </p:sp>
      <p:sp>
        <p:nvSpPr>
          <p:cNvPr id="4" name="Slide Number Placeholder 3"/>
          <p:cNvSpPr>
            <a:spLocks noGrp="1"/>
          </p:cNvSpPr>
          <p:nvPr>
            <p:ph type="sldNum" sz="quarter" idx="5"/>
          </p:nvPr>
        </p:nvSpPr>
        <p:spPr/>
        <p:txBody>
          <a:bodyPr/>
          <a:lstStyle/>
          <a:p>
            <a:fld id="{0A7C309C-6C1B-464B-9769-EE2492EB9426}" type="slidenum">
              <a:rPr lang="en-US" smtClean="0"/>
              <a:t>12</a:t>
            </a:fld>
            <a:endParaRPr lang="en-US"/>
          </a:p>
        </p:txBody>
      </p:sp>
    </p:spTree>
    <p:extLst>
      <p:ext uri="{BB962C8B-B14F-4D97-AF65-F5344CB8AC3E}">
        <p14:creationId xmlns:p14="http://schemas.microsoft.com/office/powerpoint/2010/main" val="783545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4"/>
                </a:solidFill>
                <a:effectLst/>
                <a:latin typeface="+mn-lt"/>
              </a:rPr>
              <a:t>Response to treatment means that the patient is showing symptom improvement, and remission indicates that symptoms have been mostly alleviated</a:t>
            </a:r>
            <a:r>
              <a:rPr lang="en-US" b="0" i="0" dirty="0">
                <a:solidFill>
                  <a:srgbClr val="202124"/>
                </a:solidFill>
                <a:effectLst/>
                <a:latin typeface="+mn-lt"/>
              </a:rPr>
              <a:t>.</a:t>
            </a:r>
            <a:endParaRPr lang="en-US" dirty="0">
              <a:latin typeface="+mn-lt"/>
            </a:endParaRPr>
          </a:p>
        </p:txBody>
      </p:sp>
      <p:sp>
        <p:nvSpPr>
          <p:cNvPr id="4" name="Slide Number Placeholder 3"/>
          <p:cNvSpPr>
            <a:spLocks noGrp="1"/>
          </p:cNvSpPr>
          <p:nvPr>
            <p:ph type="sldNum" sz="quarter" idx="5"/>
          </p:nvPr>
        </p:nvSpPr>
        <p:spPr/>
        <p:txBody>
          <a:bodyPr/>
          <a:lstStyle/>
          <a:p>
            <a:fld id="{0A7C309C-6C1B-464B-9769-EE2492EB9426}" type="slidenum">
              <a:rPr lang="en-US" smtClean="0"/>
              <a:t>13</a:t>
            </a:fld>
            <a:endParaRPr lang="en-US"/>
          </a:p>
        </p:txBody>
      </p:sp>
    </p:spTree>
    <p:extLst>
      <p:ext uri="{BB962C8B-B14F-4D97-AF65-F5344CB8AC3E}">
        <p14:creationId xmlns:p14="http://schemas.microsoft.com/office/powerpoint/2010/main" val="1312443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smoking cessation studies here. Compare </a:t>
            </a:r>
            <a:r>
              <a:rPr lang="en-US"/>
              <a:t>with o</a:t>
            </a:r>
            <a:endParaRPr lang="en-US" dirty="0"/>
          </a:p>
        </p:txBody>
      </p:sp>
      <p:sp>
        <p:nvSpPr>
          <p:cNvPr id="4" name="Slide Number Placeholder 3"/>
          <p:cNvSpPr>
            <a:spLocks noGrp="1"/>
          </p:cNvSpPr>
          <p:nvPr>
            <p:ph type="sldNum" sz="quarter" idx="5"/>
          </p:nvPr>
        </p:nvSpPr>
        <p:spPr/>
        <p:txBody>
          <a:bodyPr/>
          <a:lstStyle/>
          <a:p>
            <a:fld id="{0A7C309C-6C1B-464B-9769-EE2492EB9426}" type="slidenum">
              <a:rPr lang="en-US" smtClean="0"/>
              <a:t>15</a:t>
            </a:fld>
            <a:endParaRPr lang="en-US"/>
          </a:p>
        </p:txBody>
      </p:sp>
    </p:spTree>
    <p:extLst>
      <p:ext uri="{BB962C8B-B14F-4D97-AF65-F5344CB8AC3E}">
        <p14:creationId xmlns:p14="http://schemas.microsoft.com/office/powerpoint/2010/main" val="130048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7C309C-6C1B-464B-9769-EE2492EB9426}" type="slidenum">
              <a:rPr lang="en-US" smtClean="0"/>
              <a:t>16</a:t>
            </a:fld>
            <a:endParaRPr lang="en-US"/>
          </a:p>
        </p:txBody>
      </p:sp>
    </p:spTree>
    <p:extLst>
      <p:ext uri="{BB962C8B-B14F-4D97-AF65-F5344CB8AC3E}">
        <p14:creationId xmlns:p14="http://schemas.microsoft.com/office/powerpoint/2010/main" val="1059613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7C309C-6C1B-464B-9769-EE2492EB9426}" type="slidenum">
              <a:rPr lang="en-US" smtClean="0"/>
              <a:t>17</a:t>
            </a:fld>
            <a:endParaRPr lang="en-US"/>
          </a:p>
        </p:txBody>
      </p:sp>
    </p:spTree>
    <p:extLst>
      <p:ext uri="{BB962C8B-B14F-4D97-AF65-F5344CB8AC3E}">
        <p14:creationId xmlns:p14="http://schemas.microsoft.com/office/powerpoint/2010/main" val="3593355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Limitations: </a:t>
            </a:r>
            <a:r>
              <a:rPr lang="en-US" sz="1800" b="0" i="0" u="none" strike="noStrike" dirty="0">
                <a:solidFill>
                  <a:srgbClr val="000000"/>
                </a:solidFill>
                <a:effectLst/>
                <a:latin typeface="Arial" panose="020B0604020202020204" pitchFamily="34" charset="0"/>
              </a:rPr>
              <a:t>Small sample size, lack of control group or blinding, lack of biological verification of alcohol use. </a:t>
            </a:r>
          </a:p>
          <a:p>
            <a:endParaRPr lang="en-US"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A7C309C-6C1B-464B-9769-EE2492EB9426}" type="slidenum">
              <a:rPr lang="en-US" smtClean="0"/>
              <a:t>18</a:t>
            </a:fld>
            <a:endParaRPr lang="en-US"/>
          </a:p>
        </p:txBody>
      </p:sp>
    </p:spTree>
    <p:extLst>
      <p:ext uri="{BB962C8B-B14F-4D97-AF65-F5344CB8AC3E}">
        <p14:creationId xmlns:p14="http://schemas.microsoft.com/office/powerpoint/2010/main" val="1287016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Limitations: </a:t>
            </a:r>
            <a:r>
              <a:rPr lang="en-US" sz="1800" b="0" i="0" u="none" strike="noStrike" dirty="0">
                <a:solidFill>
                  <a:srgbClr val="000000"/>
                </a:solidFill>
                <a:effectLst/>
                <a:latin typeface="Arial" panose="020B0604020202020204" pitchFamily="34" charset="0"/>
              </a:rPr>
              <a:t>Small sample size, lack of control group or blinding, lack of biological verification of alcohol use. </a:t>
            </a:r>
          </a:p>
          <a:p>
            <a:endParaRPr lang="en-US"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A7C309C-6C1B-464B-9769-EE2492EB9426}" type="slidenum">
              <a:rPr lang="en-US" smtClean="0"/>
              <a:t>19</a:t>
            </a:fld>
            <a:endParaRPr lang="en-US"/>
          </a:p>
        </p:txBody>
      </p:sp>
    </p:spTree>
    <p:extLst>
      <p:ext uri="{BB962C8B-B14F-4D97-AF65-F5344CB8AC3E}">
        <p14:creationId xmlns:p14="http://schemas.microsoft.com/office/powerpoint/2010/main" val="3649829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7C309C-6C1B-464B-9769-EE2492EB9426}" type="slidenum">
              <a:rPr lang="en-US" smtClean="0"/>
              <a:t>20</a:t>
            </a:fld>
            <a:endParaRPr lang="en-US"/>
          </a:p>
        </p:txBody>
      </p:sp>
    </p:spTree>
    <p:extLst>
      <p:ext uri="{BB962C8B-B14F-4D97-AF65-F5344CB8AC3E}">
        <p14:creationId xmlns:p14="http://schemas.microsoft.com/office/powerpoint/2010/main" val="40125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7C309C-6C1B-464B-9769-EE2492EB9426}" type="slidenum">
              <a:rPr lang="en-US" smtClean="0"/>
              <a:t>21</a:t>
            </a:fld>
            <a:endParaRPr lang="en-US"/>
          </a:p>
        </p:txBody>
      </p:sp>
    </p:spTree>
    <p:extLst>
      <p:ext uri="{BB962C8B-B14F-4D97-AF65-F5344CB8AC3E}">
        <p14:creationId xmlns:p14="http://schemas.microsoft.com/office/powerpoint/2010/main" val="2756360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Shaker2Lancet-Regular"/>
              </a:rPr>
              <a:t>“cumulative in the sense of the sum of all the </a:t>
            </a:r>
            <a:r>
              <a:rPr lang="en-US" sz="1800" b="0" i="0" u="none" strike="noStrike" baseline="0" dirty="0" err="1">
                <a:latin typeface="Shaker2Lancet-Regular"/>
              </a:rPr>
              <a:t>normalised</a:t>
            </a:r>
            <a:r>
              <a:rPr lang="en-US" sz="1800" b="0" i="0" u="none" strike="noStrike" baseline="0" dirty="0">
                <a:latin typeface="Shaker2Lancet-Regular"/>
              </a:rPr>
              <a:t> weights for all the criteria to users, 46; and for</a:t>
            </a:r>
          </a:p>
          <a:p>
            <a:pPr algn="l"/>
            <a:r>
              <a:rPr lang="en-US" sz="1800" b="0" i="0" u="none" strike="noStrike" baseline="0" dirty="0">
                <a:latin typeface="Shaker2Lancet-Regular"/>
              </a:rPr>
              <a:t>all the criteria to others, 54”</a:t>
            </a:r>
            <a:endParaRPr lang="en-US" dirty="0"/>
          </a:p>
        </p:txBody>
      </p:sp>
      <p:sp>
        <p:nvSpPr>
          <p:cNvPr id="4" name="Slide Number Placeholder 3"/>
          <p:cNvSpPr>
            <a:spLocks noGrp="1"/>
          </p:cNvSpPr>
          <p:nvPr>
            <p:ph type="sldNum" sz="quarter" idx="5"/>
          </p:nvPr>
        </p:nvSpPr>
        <p:spPr/>
        <p:txBody>
          <a:bodyPr/>
          <a:lstStyle/>
          <a:p>
            <a:fld id="{0A7C309C-6C1B-464B-9769-EE2492EB9426}" type="slidenum">
              <a:rPr lang="en-US" smtClean="0"/>
              <a:t>22</a:t>
            </a:fld>
            <a:endParaRPr lang="en-US"/>
          </a:p>
        </p:txBody>
      </p:sp>
    </p:spTree>
    <p:extLst>
      <p:ext uri="{BB962C8B-B14F-4D97-AF65-F5344CB8AC3E}">
        <p14:creationId xmlns:p14="http://schemas.microsoft.com/office/powerpoint/2010/main" val="1161366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cs typeface="Times New Roman" panose="02020603050405020304" pitchFamily="18" charset="0"/>
              </a:rPr>
              <a:t>Remarkably, </a:t>
            </a:r>
            <a:r>
              <a:rPr lang="en-US" sz="1800" i="1" dirty="0">
                <a:effectLst/>
                <a:latin typeface="Calibri" panose="020F0502020204030204" pitchFamily="34" charset="0"/>
                <a:cs typeface="Times New Roman" panose="02020603050405020304" pitchFamily="18" charset="0"/>
              </a:rPr>
              <a:t>Psilocybe </a:t>
            </a:r>
            <a:r>
              <a:rPr lang="en-US" sz="1800" i="0" dirty="0">
                <a:effectLst/>
                <a:latin typeface="Calibri" panose="020F0502020204030204" pitchFamily="34" charset="0"/>
                <a:cs typeface="Times New Roman" panose="02020603050405020304" pitchFamily="18" charset="0"/>
              </a:rPr>
              <a:t>mushrooms have a global distribution, and all contain psilocybin. Seen here is the distribution of just two species of </a:t>
            </a:r>
            <a:r>
              <a:rPr lang="en-US" sz="1800" i="1" dirty="0">
                <a:effectLst/>
                <a:latin typeface="Calibri" panose="020F0502020204030204" pitchFamily="34" charset="0"/>
                <a:cs typeface="Times New Roman" panose="02020603050405020304" pitchFamily="18" charset="0"/>
              </a:rPr>
              <a:t>Psilocybe. </a:t>
            </a:r>
            <a:r>
              <a:rPr lang="en-US" sz="1800" i="0" dirty="0">
                <a:effectLst/>
                <a:latin typeface="Calibri" panose="020F0502020204030204" pitchFamily="34" charset="0"/>
                <a:cs typeface="Times New Roman" panose="02020603050405020304" pitchFamily="18" charset="0"/>
              </a:rPr>
              <a:t>There are over 150 species within this genus, and they are found wherever there </a:t>
            </a:r>
            <a:r>
              <a:rPr lang="en-US" sz="1800" i="0">
                <a:effectLst/>
                <a:latin typeface="Calibri" panose="020F0502020204030204" pitchFamily="34" charset="0"/>
                <a:cs typeface="Times New Roman" panose="02020603050405020304" pitchFamily="18" charset="0"/>
              </a:rPr>
              <a:t>are people;</a:t>
            </a:r>
            <a:endParaRPr lang="en-US" dirty="0"/>
          </a:p>
        </p:txBody>
      </p:sp>
      <p:sp>
        <p:nvSpPr>
          <p:cNvPr id="4" name="Slide Number Placeholder 3"/>
          <p:cNvSpPr>
            <a:spLocks noGrp="1"/>
          </p:cNvSpPr>
          <p:nvPr>
            <p:ph type="sldNum" sz="quarter" idx="5"/>
          </p:nvPr>
        </p:nvSpPr>
        <p:spPr/>
        <p:txBody>
          <a:bodyPr/>
          <a:lstStyle/>
          <a:p>
            <a:fld id="{0A7C309C-6C1B-464B-9769-EE2492EB9426}" type="slidenum">
              <a:rPr lang="en-US" smtClean="0"/>
              <a:t>3</a:t>
            </a:fld>
            <a:endParaRPr lang="en-US"/>
          </a:p>
        </p:txBody>
      </p:sp>
    </p:spTree>
    <p:extLst>
      <p:ext uri="{BB962C8B-B14F-4D97-AF65-F5344CB8AC3E}">
        <p14:creationId xmlns:p14="http://schemas.microsoft.com/office/powerpoint/2010/main" val="3518470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30000" dirty="0">
              <a:latin typeface="+mn-lt"/>
            </a:endParaRPr>
          </a:p>
        </p:txBody>
      </p:sp>
      <p:sp>
        <p:nvSpPr>
          <p:cNvPr id="4" name="Slide Number Placeholder 3"/>
          <p:cNvSpPr>
            <a:spLocks noGrp="1"/>
          </p:cNvSpPr>
          <p:nvPr>
            <p:ph type="sldNum" sz="quarter" idx="5"/>
          </p:nvPr>
        </p:nvSpPr>
        <p:spPr/>
        <p:txBody>
          <a:bodyPr/>
          <a:lstStyle/>
          <a:p>
            <a:fld id="{0A7C309C-6C1B-464B-9769-EE2492EB9426}" type="slidenum">
              <a:rPr lang="en-US" smtClean="0"/>
              <a:t>26</a:t>
            </a:fld>
            <a:endParaRPr lang="en-US"/>
          </a:p>
        </p:txBody>
      </p:sp>
    </p:spTree>
    <p:extLst>
      <p:ext uri="{BB962C8B-B14F-4D97-AF65-F5344CB8AC3E}">
        <p14:creationId xmlns:p14="http://schemas.microsoft.com/office/powerpoint/2010/main" val="927594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30000" dirty="0">
                <a:latin typeface="+mn-lt"/>
              </a:rPr>
              <a:t>Functional connectivity </a:t>
            </a:r>
            <a:r>
              <a:rPr lang="en-US" sz="1200" baseline="30000" dirty="0">
                <a:latin typeface="+mn-lt"/>
                <a:sym typeface="Wingdings" panose="05000000000000000000" pitchFamily="2" charset="2"/>
              </a:rPr>
              <a:t> same mechanism as ketamine for treatment </a:t>
            </a:r>
            <a:r>
              <a:rPr lang="en-US" sz="1200" baseline="30000" dirty="0">
                <a:latin typeface="+mn-lt"/>
              </a:rPr>
              <a:t> </a:t>
            </a:r>
          </a:p>
          <a:p>
            <a:r>
              <a:rPr lang="en-US" sz="1200" baseline="30000" dirty="0">
                <a:latin typeface="+mn-lt"/>
              </a:rPr>
              <a:t>Default mode network hypothesis </a:t>
            </a:r>
            <a:r>
              <a:rPr lang="en-US" sz="1200" baseline="30000" dirty="0">
                <a:latin typeface="+mn-lt"/>
                <a:sym typeface="Wingdings" panose="05000000000000000000" pitchFamily="2" charset="2"/>
              </a:rPr>
              <a:t> Speed therapy! </a:t>
            </a:r>
            <a:endParaRPr lang="en-US" sz="1200" baseline="30000" dirty="0">
              <a:latin typeface="+mn-lt"/>
            </a:endParaRPr>
          </a:p>
          <a:p>
            <a:r>
              <a:rPr lang="en-US" sz="1200" baseline="30000" dirty="0">
                <a:latin typeface="+mn-lt"/>
              </a:rPr>
              <a:t>Big </a:t>
            </a:r>
            <a:r>
              <a:rPr lang="en-US" sz="1200" baseline="30000" dirty="0" err="1">
                <a:latin typeface="+mn-lt"/>
              </a:rPr>
              <a:t>ol</a:t>
            </a:r>
            <a:r>
              <a:rPr lang="en-US" sz="1200" baseline="30000" dirty="0">
                <a:latin typeface="+mn-lt"/>
              </a:rPr>
              <a:t> placebo? Placebo plus? </a:t>
            </a:r>
          </a:p>
          <a:p>
            <a:endParaRPr lang="en-US" sz="1200" baseline="30000" dirty="0">
              <a:latin typeface="+mn-lt"/>
            </a:endParaRPr>
          </a:p>
          <a:p>
            <a:r>
              <a:rPr lang="en-US" sz="1200" dirty="0">
                <a:latin typeface="+mn-lt"/>
              </a:rPr>
              <a:t>In an opinion piece written by David Nutt and Robin </a:t>
            </a:r>
            <a:r>
              <a:rPr lang="en-US" sz="1200" dirty="0" err="1">
                <a:latin typeface="+mn-lt"/>
              </a:rPr>
              <a:t>Carthart</a:t>
            </a:r>
            <a:r>
              <a:rPr lang="en-US" sz="1200" dirty="0">
                <a:latin typeface="+mn-lt"/>
              </a:rPr>
              <a:t>-Harris, they suggest that psychedelics work by "disrupting brain systems and circuits that encode these repetitive thoughts and behaviors"</a:t>
            </a:r>
          </a:p>
          <a:p>
            <a:endParaRPr lang="en-US" sz="1200" dirty="0">
              <a:latin typeface="+mn-lt"/>
            </a:endParaRPr>
          </a:p>
          <a:p>
            <a:r>
              <a:rPr lang="en-US" sz="1200" dirty="0">
                <a:latin typeface="+mn-lt"/>
              </a:rPr>
              <a:t>They suggest that these are all internalizing disorders and that is why they are effectively treated by psilocybin therapy. </a:t>
            </a:r>
          </a:p>
          <a:p>
            <a:endParaRPr lang="en-US" sz="1200" baseline="30000" dirty="0">
              <a:latin typeface="+mn-lt"/>
            </a:endParaRPr>
          </a:p>
        </p:txBody>
      </p:sp>
      <p:sp>
        <p:nvSpPr>
          <p:cNvPr id="4" name="Slide Number Placeholder 3"/>
          <p:cNvSpPr>
            <a:spLocks noGrp="1"/>
          </p:cNvSpPr>
          <p:nvPr>
            <p:ph type="sldNum" sz="quarter" idx="5"/>
          </p:nvPr>
        </p:nvSpPr>
        <p:spPr/>
        <p:txBody>
          <a:bodyPr/>
          <a:lstStyle/>
          <a:p>
            <a:fld id="{0A7C309C-6C1B-464B-9769-EE2492EB9426}" type="slidenum">
              <a:rPr lang="en-US" smtClean="0"/>
              <a:t>27</a:t>
            </a:fld>
            <a:endParaRPr lang="en-US"/>
          </a:p>
        </p:txBody>
      </p:sp>
    </p:spTree>
    <p:extLst>
      <p:ext uri="{BB962C8B-B14F-4D97-AF65-F5344CB8AC3E}">
        <p14:creationId xmlns:p14="http://schemas.microsoft.com/office/powerpoint/2010/main" val="2876304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30000" dirty="0">
              <a:latin typeface="+mn-lt"/>
            </a:endParaRPr>
          </a:p>
        </p:txBody>
      </p:sp>
      <p:sp>
        <p:nvSpPr>
          <p:cNvPr id="4" name="Slide Number Placeholder 3"/>
          <p:cNvSpPr>
            <a:spLocks noGrp="1"/>
          </p:cNvSpPr>
          <p:nvPr>
            <p:ph type="sldNum" sz="quarter" idx="5"/>
          </p:nvPr>
        </p:nvSpPr>
        <p:spPr/>
        <p:txBody>
          <a:bodyPr/>
          <a:lstStyle/>
          <a:p>
            <a:fld id="{0A7C309C-6C1B-464B-9769-EE2492EB9426}" type="slidenum">
              <a:rPr lang="en-US" smtClean="0"/>
              <a:t>28</a:t>
            </a:fld>
            <a:endParaRPr lang="en-US"/>
          </a:p>
        </p:txBody>
      </p:sp>
    </p:spTree>
    <p:extLst>
      <p:ext uri="{BB962C8B-B14F-4D97-AF65-F5344CB8AC3E}">
        <p14:creationId xmlns:p14="http://schemas.microsoft.com/office/powerpoint/2010/main" val="421225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30000" dirty="0">
              <a:latin typeface="+mn-lt"/>
            </a:endParaRPr>
          </a:p>
        </p:txBody>
      </p:sp>
      <p:sp>
        <p:nvSpPr>
          <p:cNvPr id="4" name="Slide Number Placeholder 3"/>
          <p:cNvSpPr>
            <a:spLocks noGrp="1"/>
          </p:cNvSpPr>
          <p:nvPr>
            <p:ph type="sldNum" sz="quarter" idx="5"/>
          </p:nvPr>
        </p:nvSpPr>
        <p:spPr/>
        <p:txBody>
          <a:bodyPr/>
          <a:lstStyle/>
          <a:p>
            <a:fld id="{0A7C309C-6C1B-464B-9769-EE2492EB9426}" type="slidenum">
              <a:rPr lang="en-US" smtClean="0"/>
              <a:t>29</a:t>
            </a:fld>
            <a:endParaRPr lang="en-US"/>
          </a:p>
        </p:txBody>
      </p:sp>
    </p:spTree>
    <p:extLst>
      <p:ext uri="{BB962C8B-B14F-4D97-AF65-F5344CB8AC3E}">
        <p14:creationId xmlns:p14="http://schemas.microsoft.com/office/powerpoint/2010/main" val="1611580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30000" dirty="0">
              <a:latin typeface="+mn-lt"/>
            </a:endParaRPr>
          </a:p>
        </p:txBody>
      </p:sp>
      <p:sp>
        <p:nvSpPr>
          <p:cNvPr id="4" name="Slide Number Placeholder 3"/>
          <p:cNvSpPr>
            <a:spLocks noGrp="1"/>
          </p:cNvSpPr>
          <p:nvPr>
            <p:ph type="sldNum" sz="quarter" idx="5"/>
          </p:nvPr>
        </p:nvSpPr>
        <p:spPr/>
        <p:txBody>
          <a:bodyPr/>
          <a:lstStyle/>
          <a:p>
            <a:fld id="{0A7C309C-6C1B-464B-9769-EE2492EB9426}" type="slidenum">
              <a:rPr lang="en-US" smtClean="0"/>
              <a:t>30</a:t>
            </a:fld>
            <a:endParaRPr lang="en-US"/>
          </a:p>
        </p:txBody>
      </p:sp>
    </p:spTree>
    <p:extLst>
      <p:ext uri="{BB962C8B-B14F-4D97-AF65-F5344CB8AC3E}">
        <p14:creationId xmlns:p14="http://schemas.microsoft.com/office/powerpoint/2010/main" val="339519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Hallucinogens have been used ritualistically by indigenous cultures around the world throughout human history. In Mexico, Aztec people used psilocybin mushrooms for purposes such as divining the outcome of battles. Use of hallucinogenic mushrooms in Mexico goes back hundreds if not thousands of years. </a:t>
            </a:r>
          </a:p>
          <a:p>
            <a:endParaRPr lang="en-US" dirty="0"/>
          </a:p>
          <a:p>
            <a:r>
              <a:rPr lang="en-US" dirty="0"/>
              <a:t>During the age of discovery, Spanish imperialists in Mexico actively sought to snuff out mushroom use, referring to it as a “devil”</a:t>
            </a:r>
            <a:r>
              <a:rPr lang="en-US" baseline="30000" dirty="0"/>
              <a:t>7</a:t>
            </a:r>
            <a:r>
              <a:rPr lang="en-US" dirty="0"/>
              <a:t> and that the practice of using them was “idolatrous”</a:t>
            </a:r>
            <a:r>
              <a:rPr lang="en-US" baseline="30000" dirty="0"/>
              <a:t>5</a:t>
            </a:r>
            <a:r>
              <a:rPr lang="en-US" baseline="0" dirty="0"/>
              <a:t>. </a:t>
            </a:r>
          </a:p>
          <a:p>
            <a:endParaRPr lang="en-US" baseline="0" dirty="0"/>
          </a:p>
          <a:p>
            <a:r>
              <a:rPr lang="en-US" baseline="0" dirty="0"/>
              <a:t>Mushroom use then disappeared from Western consciousness for four hundred years, until 1955 when a banker named Robert Gordon Wasson gained the trust of a woman named Maria Sabina who lived in </a:t>
            </a:r>
            <a:r>
              <a:rPr lang="en-US" baseline="0" dirty="0" err="1"/>
              <a:t>Huatla</a:t>
            </a:r>
            <a:r>
              <a:rPr lang="en-US" baseline="0" dirty="0"/>
              <a:t> de Jimenez, Mexico and told her he was trying to locate his missing son so that she would give him the mushrooms. After this experience Wasson wrote an article that was published in LIFE Magazine, which sparked immediate and enormous interest in this mushroom and by 1970, </a:t>
            </a:r>
            <a:r>
              <a:rPr lang="en-US" baseline="0" dirty="0" err="1"/>
              <a:t>Huatla</a:t>
            </a:r>
            <a:r>
              <a:rPr lang="en-US" baseline="0" dirty="0"/>
              <a:t> was flooded with mushroom seeking tourists, prompting Maria Sabina’s neighbors to burn down her house and imprisoner her, blaming her for this influx of unwelcomed guests.</a:t>
            </a:r>
          </a:p>
          <a:p>
            <a:endParaRPr lang="en-US" baseline="30000" dirty="0"/>
          </a:p>
        </p:txBody>
      </p:sp>
      <p:sp>
        <p:nvSpPr>
          <p:cNvPr id="4" name="Slide Number Placeholder 3"/>
          <p:cNvSpPr>
            <a:spLocks noGrp="1"/>
          </p:cNvSpPr>
          <p:nvPr>
            <p:ph type="sldNum" sz="quarter" idx="5"/>
          </p:nvPr>
        </p:nvSpPr>
        <p:spPr/>
        <p:txBody>
          <a:bodyPr/>
          <a:lstStyle/>
          <a:p>
            <a:fld id="{0A7C309C-6C1B-464B-9769-EE2492EB9426}" type="slidenum">
              <a:rPr lang="en-US" smtClean="0"/>
              <a:t>4</a:t>
            </a:fld>
            <a:endParaRPr lang="en-US"/>
          </a:p>
        </p:txBody>
      </p:sp>
    </p:spTree>
    <p:extLst>
      <p:ext uri="{BB962C8B-B14F-4D97-AF65-F5344CB8AC3E}">
        <p14:creationId xmlns:p14="http://schemas.microsoft.com/office/powerpoint/2010/main" val="667109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studies lacked rigor and proper methodology, and there are even instances of tampering with the data to show more favorable outcomes. PubMed shows 232 studies done with psilocybin between 1958 and 1970 and yet we do not tend to reference these studies in modern investigations. </a:t>
            </a:r>
          </a:p>
          <a:p>
            <a:endParaRPr lang="en-US" dirty="0"/>
          </a:p>
          <a:p>
            <a:r>
              <a:rPr lang="en-US" dirty="0"/>
              <a:t>As the 60s progressed, psychedelics became more and more popular in the mainstream. Figures like Timothy Leary (whom Nixon called the most dangerous man in America) were highly publicized, and the media reported on the alleged dangers of taking these substances with headlines such as “Thrill Drug Warps Mind, Kills”. </a:t>
            </a:r>
          </a:p>
          <a:p>
            <a:endParaRPr lang="en-US" dirty="0"/>
          </a:p>
          <a:p>
            <a:r>
              <a:rPr lang="en-US" dirty="0"/>
              <a:t>In 1970 the DEA was established with the passing of the Controlled Substance Act, which meant that drugs now fell under a category of scheduling. They determined that psilocybin was schedule 1, meaning that “</a:t>
            </a:r>
            <a:r>
              <a:rPr lang="en-US" b="0" i="0" dirty="0">
                <a:solidFill>
                  <a:srgbClr val="333333"/>
                </a:solidFill>
                <a:effectLst/>
                <a:latin typeface="+mn-lt"/>
              </a:rPr>
              <a:t>The </a:t>
            </a:r>
            <a:r>
              <a:rPr lang="en-US" b="0" i="0" u="none" strike="noStrike" dirty="0">
                <a:solidFill>
                  <a:srgbClr val="0068AC"/>
                </a:solidFill>
                <a:effectLst/>
                <a:latin typeface="+mn-lt"/>
                <a:hlinkClick r:id="rId3"/>
              </a:rPr>
              <a:t>drug</a:t>
            </a:r>
            <a:r>
              <a:rPr lang="en-US" b="0" i="0" dirty="0">
                <a:solidFill>
                  <a:srgbClr val="333333"/>
                </a:solidFill>
                <a:effectLst/>
                <a:latin typeface="+mn-lt"/>
              </a:rPr>
              <a:t> or other substance has a high potential for abuse. The </a:t>
            </a:r>
            <a:r>
              <a:rPr lang="en-US" b="0" i="0" u="none" strike="noStrike" dirty="0">
                <a:solidFill>
                  <a:srgbClr val="0068AC"/>
                </a:solidFill>
                <a:effectLst/>
                <a:latin typeface="+mn-lt"/>
                <a:hlinkClick r:id="rId3"/>
              </a:rPr>
              <a:t>drug</a:t>
            </a:r>
            <a:r>
              <a:rPr lang="en-US" b="0" i="0" dirty="0">
                <a:solidFill>
                  <a:srgbClr val="333333"/>
                </a:solidFill>
                <a:effectLst/>
                <a:latin typeface="+mn-lt"/>
              </a:rPr>
              <a:t> or other substance has no currently accepted medical use in treatment in the </a:t>
            </a:r>
            <a:r>
              <a:rPr lang="en-US" b="0" i="0" u="none" strike="noStrike" dirty="0">
                <a:solidFill>
                  <a:srgbClr val="0068AC"/>
                </a:solidFill>
                <a:effectLst/>
                <a:latin typeface="+mn-lt"/>
                <a:hlinkClick r:id="rId4"/>
              </a:rPr>
              <a:t>United States</a:t>
            </a:r>
            <a:r>
              <a:rPr lang="en-US" b="0" i="0" dirty="0">
                <a:solidFill>
                  <a:srgbClr val="333333"/>
                </a:solidFill>
                <a:effectLst/>
                <a:latin typeface="+mn-lt"/>
              </a:rPr>
              <a:t>. And that there is a lack of accepted safety for use of the </a:t>
            </a:r>
            <a:r>
              <a:rPr lang="en-US" b="0" i="0" u="none" strike="noStrike" dirty="0">
                <a:solidFill>
                  <a:srgbClr val="0068AC"/>
                </a:solidFill>
                <a:effectLst/>
                <a:latin typeface="+mn-lt"/>
                <a:hlinkClick r:id="rId3"/>
              </a:rPr>
              <a:t>drug</a:t>
            </a:r>
            <a:r>
              <a:rPr lang="en-US" b="0" i="0" dirty="0">
                <a:solidFill>
                  <a:srgbClr val="333333"/>
                </a:solidFill>
                <a:effectLst/>
                <a:latin typeface="+mn-lt"/>
              </a:rPr>
              <a:t> or other substance under medical supervision.”</a:t>
            </a:r>
          </a:p>
          <a:p>
            <a:endParaRPr lang="en-US" b="0" i="0" dirty="0">
              <a:solidFill>
                <a:srgbClr val="333333"/>
              </a:solidFill>
              <a:effectLst/>
              <a:latin typeface="+mn-lt"/>
            </a:endParaRPr>
          </a:p>
          <a:p>
            <a:r>
              <a:rPr lang="en-US" b="0" i="0" dirty="0">
                <a:solidFill>
                  <a:srgbClr val="333333"/>
                </a:solidFill>
                <a:effectLst/>
                <a:latin typeface="+mn-lt"/>
              </a:rPr>
              <a:t>We will discover whether or not this scheduling is appropriate as we go through the rest of this presentation. </a:t>
            </a:r>
          </a:p>
          <a:p>
            <a:endParaRPr lang="en-US" dirty="0"/>
          </a:p>
          <a:p>
            <a:r>
              <a:rPr lang="en-US" dirty="0"/>
              <a:t>According to Johnson and Griffiths, there has been “a steady revival of human psychedelic research”. (</a:t>
            </a:r>
            <a:r>
              <a:rPr lang="en-US" sz="1800" dirty="0">
                <a:effectLst/>
                <a:latin typeface="Calibri" panose="020F0502020204030204" pitchFamily="34" charset="0"/>
                <a:ea typeface="Calibri" panose="020F0502020204030204" pitchFamily="34" charset="0"/>
              </a:rPr>
              <a:t>Johnson MW, Griffiths RR. Potential Therapeutic Effects of Psilocybin. </a:t>
            </a:r>
            <a:r>
              <a:rPr lang="en-US" sz="1800" i="1" dirty="0">
                <a:effectLst/>
                <a:latin typeface="Calibri" panose="020F0502020204030204" pitchFamily="34" charset="0"/>
                <a:ea typeface="Calibri" panose="020F0502020204030204" pitchFamily="34" charset="0"/>
              </a:rPr>
              <a:t>Neurotherapeutics</a:t>
            </a:r>
            <a:r>
              <a:rPr lang="en-US" sz="1800" dirty="0">
                <a:effectLst/>
                <a:latin typeface="Calibri" panose="020F0502020204030204" pitchFamily="34" charset="0"/>
                <a:ea typeface="Calibri" panose="020F0502020204030204" pitchFamily="34" charset="0"/>
              </a:rPr>
              <a:t>. 2017;14(3):734-740. doi:10.1007/s13311-017-0542-y)</a:t>
            </a:r>
            <a:endParaRPr lang="en-US" dirty="0"/>
          </a:p>
        </p:txBody>
      </p:sp>
      <p:sp>
        <p:nvSpPr>
          <p:cNvPr id="4" name="Slide Number Placeholder 3"/>
          <p:cNvSpPr>
            <a:spLocks noGrp="1"/>
          </p:cNvSpPr>
          <p:nvPr>
            <p:ph type="sldNum" sz="quarter" idx="5"/>
          </p:nvPr>
        </p:nvSpPr>
        <p:spPr/>
        <p:txBody>
          <a:bodyPr/>
          <a:lstStyle/>
          <a:p>
            <a:fld id="{0A7C309C-6C1B-464B-9769-EE2492EB9426}" type="slidenum">
              <a:rPr lang="en-US" smtClean="0"/>
              <a:t>5</a:t>
            </a:fld>
            <a:endParaRPr lang="en-US"/>
          </a:p>
        </p:txBody>
      </p:sp>
    </p:spTree>
    <p:extLst>
      <p:ext uri="{BB962C8B-B14F-4D97-AF65-F5344CB8AC3E}">
        <p14:creationId xmlns:p14="http://schemas.microsoft.com/office/powerpoint/2010/main" val="403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remaining a schedule 1 drug, the FDA designated psilocybin a “breakthrough therapy” for depression in 2018 which has opened venues for more researchers to conduct studies using psilocybin. Research centers have been opened that are dedicated to the study of psilocybin and other psychedelics including John’s Hopkins Center for Psychedelic and Consciousness Research, the Multidisciplinary Association for Psychedelic Studies (MAPS) which has actually been in operation since 1986, the </a:t>
            </a:r>
            <a:r>
              <a:rPr lang="en-US" dirty="0" err="1"/>
              <a:t>Heffter</a:t>
            </a:r>
            <a:r>
              <a:rPr lang="en-US" dirty="0"/>
              <a:t> Research Institute, and the </a:t>
            </a:r>
            <a:r>
              <a:rPr lang="en-US" b="0" i="0" dirty="0" err="1">
                <a:solidFill>
                  <a:srgbClr val="0072C6"/>
                </a:solidFill>
                <a:effectLst/>
                <a:latin typeface="tahoma" panose="020B0604030504040204" pitchFamily="34" charset="0"/>
              </a:rPr>
              <a:t>Nikean</a:t>
            </a:r>
            <a:r>
              <a:rPr lang="en-US" b="0" i="0" dirty="0">
                <a:solidFill>
                  <a:srgbClr val="0072C6"/>
                </a:solidFill>
                <a:effectLst/>
                <a:latin typeface="tahoma" panose="020B0604030504040204" pitchFamily="34" charset="0"/>
              </a:rPr>
              <a:t> Psychedelic Psychotherapy Research Centre in Canada. </a:t>
            </a:r>
          </a:p>
        </p:txBody>
      </p:sp>
      <p:sp>
        <p:nvSpPr>
          <p:cNvPr id="4" name="Slide Number Placeholder 3"/>
          <p:cNvSpPr>
            <a:spLocks noGrp="1"/>
          </p:cNvSpPr>
          <p:nvPr>
            <p:ph type="sldNum" sz="quarter" idx="5"/>
          </p:nvPr>
        </p:nvSpPr>
        <p:spPr/>
        <p:txBody>
          <a:bodyPr/>
          <a:lstStyle/>
          <a:p>
            <a:fld id="{0A7C309C-6C1B-464B-9769-EE2492EB9426}" type="slidenum">
              <a:rPr lang="en-US" smtClean="0"/>
              <a:t>6</a:t>
            </a:fld>
            <a:endParaRPr lang="en-US"/>
          </a:p>
        </p:txBody>
      </p:sp>
    </p:spTree>
    <p:extLst>
      <p:ext uri="{BB962C8B-B14F-4D97-AF65-F5344CB8AC3E}">
        <p14:creationId xmlns:p14="http://schemas.microsoft.com/office/powerpoint/2010/main" val="2209806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7C309C-6C1B-464B-9769-EE2492EB9426}" type="slidenum">
              <a:rPr lang="en-US" smtClean="0"/>
              <a:t>7</a:t>
            </a:fld>
            <a:endParaRPr lang="en-US"/>
          </a:p>
        </p:txBody>
      </p:sp>
    </p:spTree>
    <p:extLst>
      <p:ext uri="{BB962C8B-B14F-4D97-AF65-F5344CB8AC3E}">
        <p14:creationId xmlns:p14="http://schemas.microsoft.com/office/powerpoint/2010/main" val="1732836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7C309C-6C1B-464B-9769-EE2492EB9426}" type="slidenum">
              <a:rPr lang="en-US" smtClean="0"/>
              <a:t>9</a:t>
            </a:fld>
            <a:endParaRPr lang="en-US"/>
          </a:p>
        </p:txBody>
      </p:sp>
    </p:spTree>
    <p:extLst>
      <p:ext uri="{BB962C8B-B14F-4D97-AF65-F5344CB8AC3E}">
        <p14:creationId xmlns:p14="http://schemas.microsoft.com/office/powerpoint/2010/main" val="2274404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 &lt;0.001</a:t>
            </a:r>
          </a:p>
        </p:txBody>
      </p:sp>
      <p:sp>
        <p:nvSpPr>
          <p:cNvPr id="4" name="Slide Number Placeholder 3"/>
          <p:cNvSpPr>
            <a:spLocks noGrp="1"/>
          </p:cNvSpPr>
          <p:nvPr>
            <p:ph type="sldNum" sz="quarter" idx="5"/>
          </p:nvPr>
        </p:nvSpPr>
        <p:spPr/>
        <p:txBody>
          <a:bodyPr/>
          <a:lstStyle/>
          <a:p>
            <a:fld id="{0A7C309C-6C1B-464B-9769-EE2492EB9426}" type="slidenum">
              <a:rPr lang="en-US" smtClean="0"/>
              <a:t>10</a:t>
            </a:fld>
            <a:endParaRPr lang="en-US"/>
          </a:p>
        </p:txBody>
      </p:sp>
    </p:spTree>
    <p:extLst>
      <p:ext uri="{BB962C8B-B14F-4D97-AF65-F5344CB8AC3E}">
        <p14:creationId xmlns:p14="http://schemas.microsoft.com/office/powerpoint/2010/main" val="2538226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granted breakthrough approval </a:t>
            </a:r>
          </a:p>
        </p:txBody>
      </p:sp>
      <p:sp>
        <p:nvSpPr>
          <p:cNvPr id="4" name="Slide Number Placeholder 3"/>
          <p:cNvSpPr>
            <a:spLocks noGrp="1"/>
          </p:cNvSpPr>
          <p:nvPr>
            <p:ph type="sldNum" sz="quarter" idx="5"/>
          </p:nvPr>
        </p:nvSpPr>
        <p:spPr/>
        <p:txBody>
          <a:bodyPr/>
          <a:lstStyle/>
          <a:p>
            <a:fld id="{0A7C309C-6C1B-464B-9769-EE2492EB9426}" type="slidenum">
              <a:rPr lang="en-US" smtClean="0"/>
              <a:t>11</a:t>
            </a:fld>
            <a:endParaRPr lang="en-US"/>
          </a:p>
        </p:txBody>
      </p:sp>
    </p:spTree>
    <p:extLst>
      <p:ext uri="{BB962C8B-B14F-4D97-AF65-F5344CB8AC3E}">
        <p14:creationId xmlns:p14="http://schemas.microsoft.com/office/powerpoint/2010/main" val="1571756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DE5866-E42F-4B5E-88FF-3800559C9BA5}"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A79EF-7827-4C0A-8A9E-C3D3137C9047}" type="slidenum">
              <a:rPr lang="en-US" smtClean="0"/>
              <a:t>‹#›</a:t>
            </a:fld>
            <a:endParaRPr lang="en-US"/>
          </a:p>
        </p:txBody>
      </p:sp>
    </p:spTree>
    <p:extLst>
      <p:ext uri="{BB962C8B-B14F-4D97-AF65-F5344CB8AC3E}">
        <p14:creationId xmlns:p14="http://schemas.microsoft.com/office/powerpoint/2010/main" val="321211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E5866-E42F-4B5E-88FF-3800559C9BA5}"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A79EF-7827-4C0A-8A9E-C3D3137C9047}" type="slidenum">
              <a:rPr lang="en-US" smtClean="0"/>
              <a:t>‹#›</a:t>
            </a:fld>
            <a:endParaRPr lang="en-US"/>
          </a:p>
        </p:txBody>
      </p:sp>
    </p:spTree>
    <p:extLst>
      <p:ext uri="{BB962C8B-B14F-4D97-AF65-F5344CB8AC3E}">
        <p14:creationId xmlns:p14="http://schemas.microsoft.com/office/powerpoint/2010/main" val="2185740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E5866-E42F-4B5E-88FF-3800559C9BA5}"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A79EF-7827-4C0A-8A9E-C3D3137C9047}" type="slidenum">
              <a:rPr lang="en-US" smtClean="0"/>
              <a:t>‹#›</a:t>
            </a:fld>
            <a:endParaRPr lang="en-US"/>
          </a:p>
        </p:txBody>
      </p:sp>
    </p:spTree>
    <p:extLst>
      <p:ext uri="{BB962C8B-B14F-4D97-AF65-F5344CB8AC3E}">
        <p14:creationId xmlns:p14="http://schemas.microsoft.com/office/powerpoint/2010/main" val="1594181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E5866-E42F-4B5E-88FF-3800559C9BA5}"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A79EF-7827-4C0A-8A9E-C3D3137C9047}" type="slidenum">
              <a:rPr lang="en-US" smtClean="0"/>
              <a:t>‹#›</a:t>
            </a:fld>
            <a:endParaRPr lang="en-US"/>
          </a:p>
        </p:txBody>
      </p:sp>
    </p:spTree>
    <p:extLst>
      <p:ext uri="{BB962C8B-B14F-4D97-AF65-F5344CB8AC3E}">
        <p14:creationId xmlns:p14="http://schemas.microsoft.com/office/powerpoint/2010/main" val="270847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E5866-E42F-4B5E-88FF-3800559C9BA5}"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CA79EF-7827-4C0A-8A9E-C3D3137C9047}" type="slidenum">
              <a:rPr lang="en-US" smtClean="0"/>
              <a:t>‹#›</a:t>
            </a:fld>
            <a:endParaRPr lang="en-US"/>
          </a:p>
        </p:txBody>
      </p:sp>
    </p:spTree>
    <p:extLst>
      <p:ext uri="{BB962C8B-B14F-4D97-AF65-F5344CB8AC3E}">
        <p14:creationId xmlns:p14="http://schemas.microsoft.com/office/powerpoint/2010/main" val="3527837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DE5866-E42F-4B5E-88FF-3800559C9BA5}"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CA79EF-7827-4C0A-8A9E-C3D3137C9047}" type="slidenum">
              <a:rPr lang="en-US" smtClean="0"/>
              <a:t>‹#›</a:t>
            </a:fld>
            <a:endParaRPr lang="en-US"/>
          </a:p>
        </p:txBody>
      </p:sp>
    </p:spTree>
    <p:extLst>
      <p:ext uri="{BB962C8B-B14F-4D97-AF65-F5344CB8AC3E}">
        <p14:creationId xmlns:p14="http://schemas.microsoft.com/office/powerpoint/2010/main" val="707545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DE5866-E42F-4B5E-88FF-3800559C9BA5}" type="datetimeFigureOut">
              <a:rPr lang="en-US" smtClean="0"/>
              <a:t>3/16/2023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CA79EF-7827-4C0A-8A9E-C3D3137C9047}" type="slidenum">
              <a:rPr lang="en-US" smtClean="0"/>
              <a:t>‹#›</a:t>
            </a:fld>
            <a:endParaRPr lang="en-US"/>
          </a:p>
        </p:txBody>
      </p:sp>
    </p:spTree>
    <p:extLst>
      <p:ext uri="{BB962C8B-B14F-4D97-AF65-F5344CB8AC3E}">
        <p14:creationId xmlns:p14="http://schemas.microsoft.com/office/powerpoint/2010/main" val="2822064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DE5866-E42F-4B5E-88FF-3800559C9BA5}" type="datetimeFigureOut">
              <a:rPr lang="en-US" smtClean="0"/>
              <a:t>3/16/2023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CA79EF-7827-4C0A-8A9E-C3D3137C9047}" type="slidenum">
              <a:rPr lang="en-US" smtClean="0"/>
              <a:t>‹#›</a:t>
            </a:fld>
            <a:endParaRPr lang="en-US"/>
          </a:p>
        </p:txBody>
      </p:sp>
    </p:spTree>
    <p:extLst>
      <p:ext uri="{BB962C8B-B14F-4D97-AF65-F5344CB8AC3E}">
        <p14:creationId xmlns:p14="http://schemas.microsoft.com/office/powerpoint/2010/main" val="1448467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E5866-E42F-4B5E-88FF-3800559C9BA5}" type="datetimeFigureOut">
              <a:rPr lang="en-US" smtClean="0"/>
              <a:t>3/16/2023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CA79EF-7827-4C0A-8A9E-C3D3137C9047}" type="slidenum">
              <a:rPr lang="en-US" smtClean="0"/>
              <a:t>‹#›</a:t>
            </a:fld>
            <a:endParaRPr lang="en-US"/>
          </a:p>
        </p:txBody>
      </p:sp>
    </p:spTree>
    <p:extLst>
      <p:ext uri="{BB962C8B-B14F-4D97-AF65-F5344CB8AC3E}">
        <p14:creationId xmlns:p14="http://schemas.microsoft.com/office/powerpoint/2010/main" val="1038138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E5866-E42F-4B5E-88FF-3800559C9BA5}"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CA79EF-7827-4C0A-8A9E-C3D3137C9047}" type="slidenum">
              <a:rPr lang="en-US" smtClean="0"/>
              <a:t>‹#›</a:t>
            </a:fld>
            <a:endParaRPr lang="en-US"/>
          </a:p>
        </p:txBody>
      </p:sp>
    </p:spTree>
    <p:extLst>
      <p:ext uri="{BB962C8B-B14F-4D97-AF65-F5344CB8AC3E}">
        <p14:creationId xmlns:p14="http://schemas.microsoft.com/office/powerpoint/2010/main" val="868867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E5866-E42F-4B5E-88FF-3800559C9BA5}"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CA79EF-7827-4C0A-8A9E-C3D3137C9047}" type="slidenum">
              <a:rPr lang="en-US" smtClean="0"/>
              <a:t>‹#›</a:t>
            </a:fld>
            <a:endParaRPr lang="en-US"/>
          </a:p>
        </p:txBody>
      </p:sp>
    </p:spTree>
    <p:extLst>
      <p:ext uri="{BB962C8B-B14F-4D97-AF65-F5344CB8AC3E}">
        <p14:creationId xmlns:p14="http://schemas.microsoft.com/office/powerpoint/2010/main" val="851074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E5866-E42F-4B5E-88FF-3800559C9BA5}" type="datetimeFigureOut">
              <a:rPr lang="en-US" smtClean="0"/>
              <a:t>3/16/2023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CA79EF-7827-4C0A-8A9E-C3D3137C9047}" type="slidenum">
              <a:rPr lang="en-US" smtClean="0"/>
              <a:t>‹#›</a:t>
            </a:fld>
            <a:endParaRPr lang="en-US"/>
          </a:p>
        </p:txBody>
      </p:sp>
    </p:spTree>
    <p:extLst>
      <p:ext uri="{BB962C8B-B14F-4D97-AF65-F5344CB8AC3E}">
        <p14:creationId xmlns:p14="http://schemas.microsoft.com/office/powerpoint/2010/main" val="403053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instagram.com/girishchandok/?hl=en"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72EDA-CE53-5C64-F1A5-54161143E2AB}"/>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5730"/>
          <a:stretch/>
        </p:blipFill>
        <p:spPr>
          <a:xfrm>
            <a:off x="262646" y="68104"/>
            <a:ext cx="12191999" cy="6857990"/>
          </a:xfrm>
          <a:prstGeom prst="rect">
            <a:avLst/>
          </a:prstGeom>
        </p:spPr>
      </p:pic>
      <p:sp>
        <p:nvSpPr>
          <p:cNvPr id="3" name="Subtitle 2">
            <a:extLst>
              <a:ext uri="{FF2B5EF4-FFF2-40B4-BE49-F238E27FC236}">
                <a16:creationId xmlns:a16="http://schemas.microsoft.com/office/drawing/2014/main" id="{FB32F95D-8C13-CB6F-423C-AB9F955AC26D}"/>
              </a:ext>
            </a:extLst>
          </p:cNvPr>
          <p:cNvSpPr>
            <a:spLocks noGrp="1"/>
          </p:cNvSpPr>
          <p:nvPr>
            <p:ph type="subTitle" idx="1"/>
          </p:nvPr>
        </p:nvSpPr>
        <p:spPr>
          <a:xfrm>
            <a:off x="1066799" y="2032750"/>
            <a:ext cx="10058400" cy="1282707"/>
          </a:xfrm>
          <a:effectLst/>
        </p:spPr>
        <p:txBody>
          <a:bodyPr>
            <a:normAutofit/>
          </a:bodyPr>
          <a:lstStyle/>
          <a:p>
            <a:r>
              <a:rPr lang="en-US" sz="2800" dirty="0"/>
              <a:t>Adam Clark, PA-S</a:t>
            </a:r>
          </a:p>
          <a:p>
            <a:r>
              <a:rPr lang="en-US" sz="2800" dirty="0"/>
              <a:t>University of St. Francis</a:t>
            </a:r>
          </a:p>
        </p:txBody>
      </p:sp>
      <p:sp>
        <p:nvSpPr>
          <p:cNvPr id="8" name="TextBox 7">
            <a:extLst>
              <a:ext uri="{FF2B5EF4-FFF2-40B4-BE49-F238E27FC236}">
                <a16:creationId xmlns:a16="http://schemas.microsoft.com/office/drawing/2014/main" id="{AB756BBF-768F-FBDE-2B31-60989C1C4061}"/>
              </a:ext>
            </a:extLst>
          </p:cNvPr>
          <p:cNvSpPr txBox="1"/>
          <p:nvPr/>
        </p:nvSpPr>
        <p:spPr>
          <a:xfrm>
            <a:off x="961695" y="139217"/>
            <a:ext cx="10594427" cy="1754326"/>
          </a:xfrm>
          <a:prstGeom prst="rect">
            <a:avLst/>
          </a:prstGeom>
          <a:noFill/>
        </p:spPr>
        <p:txBody>
          <a:bodyPr wrap="square" rtlCol="0">
            <a:spAutoFit/>
          </a:bodyPr>
          <a:lstStyle/>
          <a:p>
            <a:pPr algn="ctr"/>
            <a:r>
              <a:rPr lang="en-US" sz="5400" dirty="0">
                <a:latin typeface="+mn-lt"/>
              </a:rPr>
              <a:t>The Role of Psilocybin in Modern Psychiatric Medicine</a:t>
            </a:r>
            <a:endParaRPr lang="en-US" sz="5400" dirty="0"/>
          </a:p>
        </p:txBody>
      </p:sp>
    </p:spTree>
    <p:extLst>
      <p:ext uri="{BB962C8B-B14F-4D97-AF65-F5344CB8AC3E}">
        <p14:creationId xmlns:p14="http://schemas.microsoft.com/office/powerpoint/2010/main" val="1192088458"/>
      </p:ext>
    </p:extLst>
  </p:cSld>
  <p:clrMapOvr>
    <a:masterClrMapping/>
  </p:clrMapOvr>
  <mc:AlternateContent xmlns:mc="http://schemas.openxmlformats.org/markup-compatibility/2006" xmlns:p14="http://schemas.microsoft.com/office/powerpoint/2010/main">
    <mc:Choice Requires="p14">
      <p:transition spd="slow" p14:dur="2000" advTm="9819"/>
    </mc:Choice>
    <mc:Fallback xmlns="">
      <p:transition spd="slow" advTm="981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skeleton&#10;&#10;Description automatically generated with medium confidence">
            <a:extLst>
              <a:ext uri="{FF2B5EF4-FFF2-40B4-BE49-F238E27FC236}">
                <a16:creationId xmlns:a16="http://schemas.microsoft.com/office/drawing/2014/main" id="{7502CD9F-7619-9626-B80E-4AA014B53F8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306"/>
          <a:stretch/>
        </p:blipFill>
        <p:spPr>
          <a:xfrm>
            <a:off x="0" y="-1"/>
            <a:ext cx="12192000" cy="7371611"/>
          </a:xfrm>
        </p:spPr>
      </p:pic>
      <p:sp>
        <p:nvSpPr>
          <p:cNvPr id="2" name="Title 1">
            <a:extLst>
              <a:ext uri="{FF2B5EF4-FFF2-40B4-BE49-F238E27FC236}">
                <a16:creationId xmlns:a16="http://schemas.microsoft.com/office/drawing/2014/main" id="{A7CE44B7-4493-2C6B-28E9-4E2A58DFB9C6}"/>
              </a:ext>
            </a:extLst>
          </p:cNvPr>
          <p:cNvSpPr>
            <a:spLocks noGrp="1"/>
          </p:cNvSpPr>
          <p:nvPr>
            <p:ph type="title"/>
          </p:nvPr>
        </p:nvSpPr>
        <p:spPr>
          <a:xfrm>
            <a:off x="3265432" y="-1"/>
            <a:ext cx="5661135" cy="1325563"/>
          </a:xfrm>
        </p:spPr>
        <p:txBody>
          <a:bodyPr>
            <a:normAutofit/>
          </a:bodyPr>
          <a:lstStyle/>
          <a:p>
            <a:r>
              <a:rPr lang="en-US" sz="5400" dirty="0">
                <a:latin typeface="+mn-lt"/>
              </a:rPr>
              <a:t>Results: Depression </a:t>
            </a:r>
          </a:p>
        </p:txBody>
      </p:sp>
      <p:pic>
        <p:nvPicPr>
          <p:cNvPr id="4" name="Picture 3">
            <a:extLst>
              <a:ext uri="{FF2B5EF4-FFF2-40B4-BE49-F238E27FC236}">
                <a16:creationId xmlns:a16="http://schemas.microsoft.com/office/drawing/2014/main" id="{AB263B7B-B728-8FFC-7582-C5D6ED46E744}"/>
              </a:ext>
            </a:extLst>
          </p:cNvPr>
          <p:cNvPicPr>
            <a:picLocks noChangeAspect="1"/>
          </p:cNvPicPr>
          <p:nvPr/>
        </p:nvPicPr>
        <p:blipFill>
          <a:blip r:embed="rId4"/>
          <a:stretch>
            <a:fillRect/>
          </a:stretch>
        </p:blipFill>
        <p:spPr>
          <a:xfrm>
            <a:off x="2239270" y="0"/>
            <a:ext cx="7508425" cy="6934201"/>
          </a:xfrm>
          <a:prstGeom prst="rect">
            <a:avLst/>
          </a:prstGeom>
        </p:spPr>
      </p:pic>
      <p:sp>
        <p:nvSpPr>
          <p:cNvPr id="6" name="TextBox 5">
            <a:extLst>
              <a:ext uri="{FF2B5EF4-FFF2-40B4-BE49-F238E27FC236}">
                <a16:creationId xmlns:a16="http://schemas.microsoft.com/office/drawing/2014/main" id="{A11DB591-66DD-F8E9-5D30-A042F2E57D04}"/>
              </a:ext>
            </a:extLst>
          </p:cNvPr>
          <p:cNvSpPr txBox="1"/>
          <p:nvPr/>
        </p:nvSpPr>
        <p:spPr>
          <a:xfrm>
            <a:off x="2239270" y="6956112"/>
            <a:ext cx="7508425" cy="415498"/>
          </a:xfrm>
          <a:prstGeom prst="rect">
            <a:avLst/>
          </a:prstGeom>
          <a:noFill/>
        </p:spPr>
        <p:txBody>
          <a:bodyPr wrap="square" rtlCol="0">
            <a:spAutoFit/>
          </a:bodyPr>
          <a:lstStyle/>
          <a:p>
            <a:r>
              <a:rPr lang="en-US" sz="1050" dirty="0" err="1">
                <a:effectLst/>
                <a:latin typeface="Calibri" panose="020F0502020204030204" pitchFamily="34" charset="0"/>
                <a:ea typeface="Calibri" panose="020F0502020204030204" pitchFamily="34" charset="0"/>
                <a:cs typeface="Calibri" panose="020F0502020204030204" pitchFamily="34" charset="0"/>
              </a:rPr>
              <a:t>Gukasyan</a:t>
            </a:r>
            <a:r>
              <a:rPr lang="en-US" sz="1050" dirty="0">
                <a:effectLst/>
                <a:latin typeface="Calibri" panose="020F0502020204030204" pitchFamily="34" charset="0"/>
                <a:ea typeface="Calibri" panose="020F0502020204030204" pitchFamily="34" charset="0"/>
                <a:cs typeface="Calibri" panose="020F0502020204030204" pitchFamily="34" charset="0"/>
              </a:rPr>
              <a:t> N, Davis AK, Barrett FS, et al. Efficacy and safety of psilocybin-assisted treatment for major depressive disorder: Prospective 12-month follow-up. </a:t>
            </a:r>
            <a:r>
              <a:rPr lang="en-US" sz="1050" i="1" dirty="0">
                <a:effectLst/>
                <a:latin typeface="Calibri" panose="020F0502020204030204" pitchFamily="34" charset="0"/>
                <a:ea typeface="Calibri" panose="020F0502020204030204" pitchFamily="34" charset="0"/>
                <a:cs typeface="Calibri" panose="020F0502020204030204" pitchFamily="34" charset="0"/>
              </a:rPr>
              <a:t>J </a:t>
            </a:r>
            <a:r>
              <a:rPr lang="en-US" sz="1050" i="1" dirty="0" err="1">
                <a:effectLst/>
                <a:latin typeface="Calibri" panose="020F0502020204030204" pitchFamily="34" charset="0"/>
                <a:ea typeface="Calibri" panose="020F0502020204030204" pitchFamily="34" charset="0"/>
                <a:cs typeface="Calibri" panose="020F0502020204030204" pitchFamily="34" charset="0"/>
              </a:rPr>
              <a:t>Psychopharmacol</a:t>
            </a:r>
            <a:r>
              <a:rPr lang="en-US" sz="1050" i="1" dirty="0">
                <a:effectLst/>
                <a:latin typeface="Calibri" panose="020F0502020204030204" pitchFamily="34" charset="0"/>
                <a:ea typeface="Calibri" panose="020F0502020204030204" pitchFamily="34" charset="0"/>
                <a:cs typeface="Calibri" panose="020F0502020204030204" pitchFamily="34" charset="0"/>
              </a:rPr>
              <a:t> (</a:t>
            </a:r>
            <a:r>
              <a:rPr lang="en-US" sz="1050" i="1" dirty="0" err="1">
                <a:effectLst/>
                <a:latin typeface="Calibri" panose="020F0502020204030204" pitchFamily="34" charset="0"/>
                <a:ea typeface="Calibri" panose="020F0502020204030204" pitchFamily="34" charset="0"/>
                <a:cs typeface="Calibri" panose="020F0502020204030204" pitchFamily="34" charset="0"/>
              </a:rPr>
              <a:t>Oxf</a:t>
            </a:r>
            <a:r>
              <a:rPr lang="en-US" sz="1050" i="1" dirty="0">
                <a:effectLst/>
                <a:latin typeface="Calibri" panose="020F0502020204030204" pitchFamily="34" charset="0"/>
                <a:ea typeface="Calibri" panose="020F0502020204030204" pitchFamily="34" charset="0"/>
                <a:cs typeface="Calibri" panose="020F0502020204030204" pitchFamily="34" charset="0"/>
              </a:rPr>
              <a:t>)</a:t>
            </a:r>
            <a:r>
              <a:rPr lang="en-US" sz="1050" dirty="0">
                <a:effectLst/>
                <a:latin typeface="Calibri" panose="020F0502020204030204" pitchFamily="34" charset="0"/>
                <a:ea typeface="Calibri" panose="020F0502020204030204" pitchFamily="34" charset="0"/>
                <a:cs typeface="Calibri" panose="020F0502020204030204" pitchFamily="34" charset="0"/>
              </a:rPr>
              <a:t>. 2022;36(2):151-158. doi:10.1177/02698811211073759</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4426372"/>
      </p:ext>
    </p:extLst>
  </p:cSld>
  <p:clrMapOvr>
    <a:masterClrMapping/>
  </p:clrMapOvr>
  <mc:AlternateContent xmlns:mc="http://schemas.openxmlformats.org/markup-compatibility/2006" xmlns:p14="http://schemas.microsoft.com/office/powerpoint/2010/main">
    <mc:Choice Requires="p14">
      <p:transition spd="slow" p14:dur="2000" advTm="87317"/>
    </mc:Choice>
    <mc:Fallback xmlns="">
      <p:transition spd="slow" advTm="8731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skeleton&#10;&#10;Description automatically generated with low confidence">
            <a:extLst>
              <a:ext uri="{FF2B5EF4-FFF2-40B4-BE49-F238E27FC236}">
                <a16:creationId xmlns:a16="http://schemas.microsoft.com/office/drawing/2014/main" id="{66A4FCB7-9051-9301-0C4A-82F4B68ACD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2706"/>
            <a:ext cx="12192000" cy="6920706"/>
          </a:xfrm>
        </p:spPr>
      </p:pic>
      <p:sp>
        <p:nvSpPr>
          <p:cNvPr id="2" name="Title 1">
            <a:extLst>
              <a:ext uri="{FF2B5EF4-FFF2-40B4-BE49-F238E27FC236}">
                <a16:creationId xmlns:a16="http://schemas.microsoft.com/office/drawing/2014/main" id="{B07299E9-95CF-2312-8342-058592BB96CB}"/>
              </a:ext>
            </a:extLst>
          </p:cNvPr>
          <p:cNvSpPr>
            <a:spLocks noGrp="1"/>
          </p:cNvSpPr>
          <p:nvPr>
            <p:ph type="title"/>
          </p:nvPr>
        </p:nvSpPr>
        <p:spPr>
          <a:xfrm>
            <a:off x="822283" y="0"/>
            <a:ext cx="10515600" cy="1325563"/>
          </a:xfrm>
        </p:spPr>
        <p:txBody>
          <a:bodyPr>
            <a:normAutofit/>
          </a:bodyPr>
          <a:lstStyle/>
          <a:p>
            <a:pPr algn="ctr"/>
            <a:r>
              <a:rPr lang="en-US" sz="5400" dirty="0">
                <a:latin typeface="+mn-lt"/>
              </a:rPr>
              <a:t>Terminal Illness </a:t>
            </a:r>
          </a:p>
        </p:txBody>
      </p:sp>
      <p:pic>
        <p:nvPicPr>
          <p:cNvPr id="10" name="Picture 9" descr="Calendar&#10;&#10;Description automatically generated">
            <a:extLst>
              <a:ext uri="{FF2B5EF4-FFF2-40B4-BE49-F238E27FC236}">
                <a16:creationId xmlns:a16="http://schemas.microsoft.com/office/drawing/2014/main" id="{BC27AE01-3BDF-7E01-54BC-15330EC210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72352"/>
            <a:ext cx="12192000" cy="5066573"/>
          </a:xfrm>
          <a:prstGeom prst="rect">
            <a:avLst/>
          </a:prstGeom>
        </p:spPr>
      </p:pic>
    </p:spTree>
    <p:extLst>
      <p:ext uri="{BB962C8B-B14F-4D97-AF65-F5344CB8AC3E}">
        <p14:creationId xmlns:p14="http://schemas.microsoft.com/office/powerpoint/2010/main" val="1809755578"/>
      </p:ext>
    </p:extLst>
  </p:cSld>
  <p:clrMapOvr>
    <a:masterClrMapping/>
  </p:clrMapOvr>
  <mc:AlternateContent xmlns:mc="http://schemas.openxmlformats.org/markup-compatibility/2006" xmlns:p14="http://schemas.microsoft.com/office/powerpoint/2010/main">
    <mc:Choice Requires="p14">
      <p:transition spd="slow" p14:dur="2000" advTm="197863"/>
    </mc:Choice>
    <mc:Fallback xmlns="">
      <p:transition spd="slow" advTm="19786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skeleton&#10;&#10;Description automatically generated with low confidence">
            <a:extLst>
              <a:ext uri="{FF2B5EF4-FFF2-40B4-BE49-F238E27FC236}">
                <a16:creationId xmlns:a16="http://schemas.microsoft.com/office/drawing/2014/main" id="{66A4FCB7-9051-9301-0C4A-82F4B68ACD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17" y="0"/>
            <a:ext cx="12192000" cy="6920706"/>
          </a:xfrm>
        </p:spPr>
      </p:pic>
      <p:sp>
        <p:nvSpPr>
          <p:cNvPr id="2105" name="Rectangle 89">
            <a:extLst>
              <a:ext uri="{FF2B5EF4-FFF2-40B4-BE49-F238E27FC236}">
                <a16:creationId xmlns:a16="http://schemas.microsoft.com/office/drawing/2014/main" id="{6E2E6C4C-2F3B-2BC7-DBB1-83A09C7232BF}"/>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8720" tIns="901416" rIns="1028376" bIns="177744" numCol="1" anchor="ctr" anchorCtr="0" compatLnSpc="1">
            <a:prstTxWarp prst="textNoShape">
              <a:avLst/>
            </a:prstTxWarp>
            <a:spAutoFit/>
          </a:bodyPr>
          <a:lstStyle/>
          <a:p>
            <a:endParaRPr lang="en-US"/>
          </a:p>
        </p:txBody>
      </p:sp>
      <p:sp>
        <p:nvSpPr>
          <p:cNvPr id="2107" name="Rectangle 98">
            <a:extLst>
              <a:ext uri="{FF2B5EF4-FFF2-40B4-BE49-F238E27FC236}">
                <a16:creationId xmlns:a16="http://schemas.microsoft.com/office/drawing/2014/main" id="{10486C1F-5891-C436-1D61-197DD5377F5F}"/>
              </a:ext>
            </a:extLst>
          </p:cNvPr>
          <p:cNvSpPr>
            <a:spLocks noChangeArrowheads="1"/>
          </p:cNvSpPr>
          <p:nvPr/>
        </p:nvSpPr>
        <p:spPr bwMode="auto">
          <a:xfrm>
            <a:off x="21209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08" name="Rectangle 103">
            <a:extLst>
              <a:ext uri="{FF2B5EF4-FFF2-40B4-BE49-F238E27FC236}">
                <a16:creationId xmlns:a16="http://schemas.microsoft.com/office/drawing/2014/main" id="{1E3F6595-431D-A2D7-16FA-A2E1DA43A286}"/>
              </a:ext>
            </a:extLst>
          </p:cNvPr>
          <p:cNvSpPr>
            <a:spLocks noChangeArrowheads="1"/>
          </p:cNvSpPr>
          <p:nvPr/>
        </p:nvSpPr>
        <p:spPr bwMode="auto">
          <a:xfrm>
            <a:off x="2120900" y="2389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09" name="Rectangle 146">
            <a:extLst>
              <a:ext uri="{FF2B5EF4-FFF2-40B4-BE49-F238E27FC236}">
                <a16:creationId xmlns:a16="http://schemas.microsoft.com/office/drawing/2014/main" id="{7683A1A6-C079-F506-D97E-DD2D9602A0D7}"/>
              </a:ext>
            </a:extLst>
          </p:cNvPr>
          <p:cNvSpPr>
            <a:spLocks noChangeArrowheads="1"/>
          </p:cNvSpPr>
          <p:nvPr/>
        </p:nvSpPr>
        <p:spPr bwMode="auto">
          <a:xfrm>
            <a:off x="860425" y="24495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14" name="TextBox 2113">
            <a:extLst>
              <a:ext uri="{FF2B5EF4-FFF2-40B4-BE49-F238E27FC236}">
                <a16:creationId xmlns:a16="http://schemas.microsoft.com/office/drawing/2014/main" id="{3146BF2F-8039-1F53-22C5-CF3937A2C704}"/>
              </a:ext>
            </a:extLst>
          </p:cNvPr>
          <p:cNvSpPr txBox="1"/>
          <p:nvPr/>
        </p:nvSpPr>
        <p:spPr>
          <a:xfrm>
            <a:off x="1469050" y="6548065"/>
            <a:ext cx="9727485" cy="461665"/>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rPr>
              <a:t>Griffiths RR, Johnson MW, Carducci MA, et al. Psilocybin produces substantial and sustained decreases in depression and anxiety in patients with life-threatening cancer: A randomized double-blind trial. </a:t>
            </a:r>
            <a:r>
              <a:rPr lang="en-US" sz="1200" i="1" dirty="0">
                <a:effectLst/>
                <a:latin typeface="Calibri" panose="020F0502020204030204" pitchFamily="34" charset="0"/>
                <a:ea typeface="Calibri" panose="020F0502020204030204" pitchFamily="34" charset="0"/>
              </a:rPr>
              <a:t>J </a:t>
            </a:r>
            <a:r>
              <a:rPr lang="en-US" sz="1200" i="1" dirty="0" err="1">
                <a:effectLst/>
                <a:latin typeface="Calibri" panose="020F0502020204030204" pitchFamily="34" charset="0"/>
                <a:ea typeface="Calibri" panose="020F0502020204030204" pitchFamily="34" charset="0"/>
              </a:rPr>
              <a:t>Psychopharmacol</a:t>
            </a:r>
            <a:r>
              <a:rPr lang="en-US" sz="1200" i="1" dirty="0">
                <a:effectLst/>
                <a:latin typeface="Calibri" panose="020F0502020204030204" pitchFamily="34" charset="0"/>
                <a:ea typeface="Calibri" panose="020F0502020204030204" pitchFamily="34" charset="0"/>
              </a:rPr>
              <a:t> (</a:t>
            </a:r>
            <a:r>
              <a:rPr lang="en-US" sz="1200" i="1" dirty="0" err="1">
                <a:effectLst/>
                <a:latin typeface="Calibri" panose="020F0502020204030204" pitchFamily="34" charset="0"/>
                <a:ea typeface="Calibri" panose="020F0502020204030204" pitchFamily="34" charset="0"/>
              </a:rPr>
              <a:t>Oxf</a:t>
            </a:r>
            <a:r>
              <a:rPr lang="en-US" sz="1200" i="1" dirty="0">
                <a:effectLst/>
                <a:latin typeface="Calibri" panose="020F0502020204030204" pitchFamily="34" charset="0"/>
                <a:ea typeface="Calibri" panose="020F0502020204030204" pitchFamily="34" charset="0"/>
              </a:rPr>
              <a:t>)</a:t>
            </a:r>
            <a:r>
              <a:rPr lang="en-US" sz="1200" dirty="0">
                <a:effectLst/>
                <a:latin typeface="Calibri" panose="020F0502020204030204" pitchFamily="34" charset="0"/>
                <a:ea typeface="Calibri" panose="020F0502020204030204" pitchFamily="34" charset="0"/>
              </a:rPr>
              <a:t>. 2016;30(12):1181-1197. doi:10.1177/0269881116675513</a:t>
            </a:r>
            <a:endParaRPr lang="en-US" sz="600" dirty="0"/>
          </a:p>
        </p:txBody>
      </p:sp>
      <p:pic>
        <p:nvPicPr>
          <p:cNvPr id="7" name="Picture 6">
            <a:extLst>
              <a:ext uri="{FF2B5EF4-FFF2-40B4-BE49-F238E27FC236}">
                <a16:creationId xmlns:a16="http://schemas.microsoft.com/office/drawing/2014/main" id="{47B4CCF6-E33D-CBF0-EF29-F24C50A5369C}"/>
              </a:ext>
            </a:extLst>
          </p:cNvPr>
          <p:cNvPicPr>
            <a:picLocks noChangeAspect="1"/>
          </p:cNvPicPr>
          <p:nvPr/>
        </p:nvPicPr>
        <p:blipFill>
          <a:blip r:embed="rId4"/>
          <a:stretch>
            <a:fillRect/>
          </a:stretch>
        </p:blipFill>
        <p:spPr>
          <a:xfrm>
            <a:off x="1774799" y="0"/>
            <a:ext cx="8439244" cy="6619733"/>
          </a:xfrm>
          <a:prstGeom prst="rect">
            <a:avLst/>
          </a:prstGeom>
        </p:spPr>
      </p:pic>
    </p:spTree>
    <p:extLst>
      <p:ext uri="{BB962C8B-B14F-4D97-AF65-F5344CB8AC3E}">
        <p14:creationId xmlns:p14="http://schemas.microsoft.com/office/powerpoint/2010/main" val="1052545666"/>
      </p:ext>
    </p:extLst>
  </p:cSld>
  <p:clrMapOvr>
    <a:masterClrMapping/>
  </p:clrMapOvr>
  <mc:AlternateContent xmlns:mc="http://schemas.openxmlformats.org/markup-compatibility/2006" xmlns:p14="http://schemas.microsoft.com/office/powerpoint/2010/main">
    <mc:Choice Requires="p14">
      <p:transition spd="slow" p14:dur="2000" advTm="197863"/>
    </mc:Choice>
    <mc:Fallback xmlns="">
      <p:transition spd="slow" advTm="19786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skeleton&#10;&#10;Description automatically generated with low confidence">
            <a:extLst>
              <a:ext uri="{FF2B5EF4-FFF2-40B4-BE49-F238E27FC236}">
                <a16:creationId xmlns:a16="http://schemas.microsoft.com/office/drawing/2014/main" id="{66A4FCB7-9051-9301-0C4A-82F4B68ACD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17" y="0"/>
            <a:ext cx="12192000" cy="6920706"/>
          </a:xfrm>
        </p:spPr>
      </p:pic>
      <p:sp>
        <p:nvSpPr>
          <p:cNvPr id="2105" name="Rectangle 89">
            <a:extLst>
              <a:ext uri="{FF2B5EF4-FFF2-40B4-BE49-F238E27FC236}">
                <a16:creationId xmlns:a16="http://schemas.microsoft.com/office/drawing/2014/main" id="{6E2E6C4C-2F3B-2BC7-DBB1-83A09C7232BF}"/>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8720" tIns="901416" rIns="1028376" bIns="177744" numCol="1" anchor="ctr" anchorCtr="0" compatLnSpc="1">
            <a:prstTxWarp prst="textNoShape">
              <a:avLst/>
            </a:prstTxWarp>
            <a:spAutoFit/>
          </a:bodyPr>
          <a:lstStyle/>
          <a:p>
            <a:endParaRPr lang="en-US"/>
          </a:p>
        </p:txBody>
      </p:sp>
      <p:sp>
        <p:nvSpPr>
          <p:cNvPr id="2107" name="Rectangle 98">
            <a:extLst>
              <a:ext uri="{FF2B5EF4-FFF2-40B4-BE49-F238E27FC236}">
                <a16:creationId xmlns:a16="http://schemas.microsoft.com/office/drawing/2014/main" id="{10486C1F-5891-C436-1D61-197DD5377F5F}"/>
              </a:ext>
            </a:extLst>
          </p:cNvPr>
          <p:cNvSpPr>
            <a:spLocks noChangeArrowheads="1"/>
          </p:cNvSpPr>
          <p:nvPr/>
        </p:nvSpPr>
        <p:spPr bwMode="auto">
          <a:xfrm>
            <a:off x="21209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08" name="Rectangle 103">
            <a:extLst>
              <a:ext uri="{FF2B5EF4-FFF2-40B4-BE49-F238E27FC236}">
                <a16:creationId xmlns:a16="http://schemas.microsoft.com/office/drawing/2014/main" id="{1E3F6595-431D-A2D7-16FA-A2E1DA43A286}"/>
              </a:ext>
            </a:extLst>
          </p:cNvPr>
          <p:cNvSpPr>
            <a:spLocks noChangeArrowheads="1"/>
          </p:cNvSpPr>
          <p:nvPr/>
        </p:nvSpPr>
        <p:spPr bwMode="auto">
          <a:xfrm>
            <a:off x="2120900" y="2389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09" name="Rectangle 146">
            <a:extLst>
              <a:ext uri="{FF2B5EF4-FFF2-40B4-BE49-F238E27FC236}">
                <a16:creationId xmlns:a16="http://schemas.microsoft.com/office/drawing/2014/main" id="{7683A1A6-C079-F506-D97E-DD2D9602A0D7}"/>
              </a:ext>
            </a:extLst>
          </p:cNvPr>
          <p:cNvSpPr>
            <a:spLocks noChangeArrowheads="1"/>
          </p:cNvSpPr>
          <p:nvPr/>
        </p:nvSpPr>
        <p:spPr bwMode="auto">
          <a:xfrm>
            <a:off x="860425" y="24495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B684B830-8134-35E1-FEBA-0B3E2C43F8A5}"/>
              </a:ext>
            </a:extLst>
          </p:cNvPr>
          <p:cNvSpPr txBox="1"/>
          <p:nvPr/>
        </p:nvSpPr>
        <p:spPr>
          <a:xfrm>
            <a:off x="1413587" y="6481615"/>
            <a:ext cx="9065863" cy="400110"/>
          </a:xfrm>
          <a:prstGeom prst="rect">
            <a:avLst/>
          </a:prstGeom>
          <a:noFill/>
        </p:spPr>
        <p:txBody>
          <a:bodyPr wrap="square" rtlCol="0">
            <a:spAutoFit/>
          </a:bodyPr>
          <a:lstStyle/>
          <a:p>
            <a:r>
              <a:rPr lang="en-US" sz="1000" dirty="0">
                <a:effectLst/>
                <a:latin typeface="Calibri" panose="020F0502020204030204" pitchFamily="34" charset="0"/>
                <a:ea typeface="Calibri" panose="020F0502020204030204" pitchFamily="34" charset="0"/>
              </a:rPr>
              <a:t>Griffiths RR, Johnson MW, Carducci MA, et al. Psilocybin produces substantial and sustained decreases in depression and anxiety in patients with life-threatening cancer: A randomized double-blind trial. </a:t>
            </a:r>
            <a:r>
              <a:rPr lang="en-US" sz="1000" i="1" dirty="0">
                <a:effectLst/>
                <a:latin typeface="Calibri" panose="020F0502020204030204" pitchFamily="34" charset="0"/>
                <a:ea typeface="Calibri" panose="020F0502020204030204" pitchFamily="34" charset="0"/>
              </a:rPr>
              <a:t>J </a:t>
            </a:r>
            <a:r>
              <a:rPr lang="en-US" sz="1000" i="1" dirty="0" err="1">
                <a:effectLst/>
                <a:latin typeface="Calibri" panose="020F0502020204030204" pitchFamily="34" charset="0"/>
                <a:ea typeface="Calibri" panose="020F0502020204030204" pitchFamily="34" charset="0"/>
              </a:rPr>
              <a:t>Psychopharmacol</a:t>
            </a:r>
            <a:r>
              <a:rPr lang="en-US" sz="1000" i="1" dirty="0">
                <a:effectLst/>
                <a:latin typeface="Calibri" panose="020F0502020204030204" pitchFamily="34" charset="0"/>
                <a:ea typeface="Calibri" panose="020F0502020204030204" pitchFamily="34" charset="0"/>
              </a:rPr>
              <a:t> (</a:t>
            </a:r>
            <a:r>
              <a:rPr lang="en-US" sz="1000" i="1" dirty="0" err="1">
                <a:effectLst/>
                <a:latin typeface="Calibri" panose="020F0502020204030204" pitchFamily="34" charset="0"/>
                <a:ea typeface="Calibri" panose="020F0502020204030204" pitchFamily="34" charset="0"/>
              </a:rPr>
              <a:t>Oxf</a:t>
            </a:r>
            <a:r>
              <a:rPr lang="en-US" sz="1000" i="1" dirty="0">
                <a:effectLst/>
                <a:latin typeface="Calibri" panose="020F0502020204030204" pitchFamily="34" charset="0"/>
                <a:ea typeface="Calibri" panose="020F0502020204030204" pitchFamily="34" charset="0"/>
              </a:rPr>
              <a:t>)</a:t>
            </a:r>
            <a:r>
              <a:rPr lang="en-US" sz="1000" dirty="0">
                <a:effectLst/>
                <a:latin typeface="Calibri" panose="020F0502020204030204" pitchFamily="34" charset="0"/>
                <a:ea typeface="Calibri" panose="020F0502020204030204" pitchFamily="34" charset="0"/>
              </a:rPr>
              <a:t>. 2016;30(12):1181-1197. doi:10.1177/0269881116675513</a:t>
            </a:r>
            <a:endParaRPr lang="en-US" sz="100" dirty="0"/>
          </a:p>
        </p:txBody>
      </p:sp>
      <p:pic>
        <p:nvPicPr>
          <p:cNvPr id="6" name="Picture 5">
            <a:extLst>
              <a:ext uri="{FF2B5EF4-FFF2-40B4-BE49-F238E27FC236}">
                <a16:creationId xmlns:a16="http://schemas.microsoft.com/office/drawing/2014/main" id="{B43C4863-72B4-CAC2-D9D7-6C7D1D622B12}"/>
              </a:ext>
            </a:extLst>
          </p:cNvPr>
          <p:cNvPicPr>
            <a:picLocks noChangeAspect="1"/>
          </p:cNvPicPr>
          <p:nvPr/>
        </p:nvPicPr>
        <p:blipFill>
          <a:blip r:embed="rId4"/>
          <a:stretch>
            <a:fillRect/>
          </a:stretch>
        </p:blipFill>
        <p:spPr>
          <a:xfrm>
            <a:off x="1413587" y="385615"/>
            <a:ext cx="9198017" cy="5862785"/>
          </a:xfrm>
          <a:prstGeom prst="rect">
            <a:avLst/>
          </a:prstGeom>
        </p:spPr>
      </p:pic>
    </p:spTree>
    <p:extLst>
      <p:ext uri="{BB962C8B-B14F-4D97-AF65-F5344CB8AC3E}">
        <p14:creationId xmlns:p14="http://schemas.microsoft.com/office/powerpoint/2010/main" val="2612372484"/>
      </p:ext>
    </p:extLst>
  </p:cSld>
  <p:clrMapOvr>
    <a:masterClrMapping/>
  </p:clrMapOvr>
  <mc:AlternateContent xmlns:mc="http://schemas.openxmlformats.org/markup-compatibility/2006" xmlns:p14="http://schemas.microsoft.com/office/powerpoint/2010/main">
    <mc:Choice Requires="p14">
      <p:transition spd="slow" p14:dur="2000" advTm="197863"/>
    </mc:Choice>
    <mc:Fallback xmlns="">
      <p:transition spd="slow" advTm="19786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skeleton&#10;&#10;Description automatically generated with low confidence">
            <a:extLst>
              <a:ext uri="{FF2B5EF4-FFF2-40B4-BE49-F238E27FC236}">
                <a16:creationId xmlns:a16="http://schemas.microsoft.com/office/drawing/2014/main" id="{66A4FCB7-9051-9301-0C4A-82F4B68ACD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17" y="0"/>
            <a:ext cx="12192000" cy="6920706"/>
          </a:xfrm>
        </p:spPr>
      </p:pic>
      <p:sp>
        <p:nvSpPr>
          <p:cNvPr id="2105" name="Rectangle 89">
            <a:extLst>
              <a:ext uri="{FF2B5EF4-FFF2-40B4-BE49-F238E27FC236}">
                <a16:creationId xmlns:a16="http://schemas.microsoft.com/office/drawing/2014/main" id="{6E2E6C4C-2F3B-2BC7-DBB1-83A09C7232BF}"/>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8720" tIns="901416" rIns="1028376" bIns="177744" numCol="1" anchor="ctr" anchorCtr="0" compatLnSpc="1">
            <a:prstTxWarp prst="textNoShape">
              <a:avLst/>
            </a:prstTxWarp>
            <a:spAutoFit/>
          </a:bodyPr>
          <a:lstStyle/>
          <a:p>
            <a:endParaRPr lang="en-US"/>
          </a:p>
        </p:txBody>
      </p:sp>
      <p:sp>
        <p:nvSpPr>
          <p:cNvPr id="2107" name="Rectangle 98">
            <a:extLst>
              <a:ext uri="{FF2B5EF4-FFF2-40B4-BE49-F238E27FC236}">
                <a16:creationId xmlns:a16="http://schemas.microsoft.com/office/drawing/2014/main" id="{10486C1F-5891-C436-1D61-197DD5377F5F}"/>
              </a:ext>
            </a:extLst>
          </p:cNvPr>
          <p:cNvSpPr>
            <a:spLocks noChangeArrowheads="1"/>
          </p:cNvSpPr>
          <p:nvPr/>
        </p:nvSpPr>
        <p:spPr bwMode="auto">
          <a:xfrm>
            <a:off x="21209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08" name="Rectangle 103">
            <a:extLst>
              <a:ext uri="{FF2B5EF4-FFF2-40B4-BE49-F238E27FC236}">
                <a16:creationId xmlns:a16="http://schemas.microsoft.com/office/drawing/2014/main" id="{1E3F6595-431D-A2D7-16FA-A2E1DA43A286}"/>
              </a:ext>
            </a:extLst>
          </p:cNvPr>
          <p:cNvSpPr>
            <a:spLocks noChangeArrowheads="1"/>
          </p:cNvSpPr>
          <p:nvPr/>
        </p:nvSpPr>
        <p:spPr bwMode="auto">
          <a:xfrm>
            <a:off x="2120900" y="2389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09" name="Rectangle 146">
            <a:extLst>
              <a:ext uri="{FF2B5EF4-FFF2-40B4-BE49-F238E27FC236}">
                <a16:creationId xmlns:a16="http://schemas.microsoft.com/office/drawing/2014/main" id="{7683A1A6-C079-F506-D97E-DD2D9602A0D7}"/>
              </a:ext>
            </a:extLst>
          </p:cNvPr>
          <p:cNvSpPr>
            <a:spLocks noChangeArrowheads="1"/>
          </p:cNvSpPr>
          <p:nvPr/>
        </p:nvSpPr>
        <p:spPr bwMode="auto">
          <a:xfrm>
            <a:off x="860425" y="24495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B684B830-8134-35E1-FEBA-0B3E2C43F8A5}"/>
              </a:ext>
            </a:extLst>
          </p:cNvPr>
          <p:cNvSpPr txBox="1"/>
          <p:nvPr/>
        </p:nvSpPr>
        <p:spPr>
          <a:xfrm>
            <a:off x="1405172" y="6490156"/>
            <a:ext cx="9065863" cy="430887"/>
          </a:xfrm>
          <a:prstGeom prst="rect">
            <a:avLst/>
          </a:prstGeom>
          <a:noFill/>
        </p:spPr>
        <p:txBody>
          <a:bodyPr wrap="square" rtlCol="0">
            <a:spAutoFit/>
          </a:bodyPr>
          <a:lstStyle/>
          <a:p>
            <a:r>
              <a:rPr lang="en-US" sz="1050" dirty="0">
                <a:effectLst/>
                <a:latin typeface="Calibri" panose="020F0502020204030204" pitchFamily="34" charset="0"/>
                <a:ea typeface="Calibri" panose="020F0502020204030204" pitchFamily="34" charset="0"/>
              </a:rPr>
              <a:t>Griffiths RR, Johnson MW, Carducci MA, et al. Psilocybin produces substantial and sustained decreases in depression and anxiety in patients with life-threatening cancer: A randomized double-blind trial. </a:t>
            </a:r>
            <a:r>
              <a:rPr lang="en-US" sz="1050" i="1" dirty="0">
                <a:effectLst/>
                <a:latin typeface="Calibri" panose="020F0502020204030204" pitchFamily="34" charset="0"/>
                <a:ea typeface="Calibri" panose="020F0502020204030204" pitchFamily="34" charset="0"/>
              </a:rPr>
              <a:t>J </a:t>
            </a:r>
            <a:r>
              <a:rPr lang="en-US" sz="1050" i="1" dirty="0" err="1">
                <a:effectLst/>
                <a:latin typeface="Calibri" panose="020F0502020204030204" pitchFamily="34" charset="0"/>
                <a:ea typeface="Calibri" panose="020F0502020204030204" pitchFamily="34" charset="0"/>
              </a:rPr>
              <a:t>Psychopharmacol</a:t>
            </a:r>
            <a:r>
              <a:rPr lang="en-US" sz="1050" i="1" dirty="0">
                <a:effectLst/>
                <a:latin typeface="Calibri" panose="020F0502020204030204" pitchFamily="34" charset="0"/>
                <a:ea typeface="Calibri" panose="020F0502020204030204" pitchFamily="34" charset="0"/>
              </a:rPr>
              <a:t> (</a:t>
            </a:r>
            <a:r>
              <a:rPr lang="en-US" sz="1050" i="1" dirty="0" err="1">
                <a:effectLst/>
                <a:latin typeface="Calibri" panose="020F0502020204030204" pitchFamily="34" charset="0"/>
                <a:ea typeface="Calibri" panose="020F0502020204030204" pitchFamily="34" charset="0"/>
              </a:rPr>
              <a:t>Oxf</a:t>
            </a:r>
            <a:r>
              <a:rPr lang="en-US" sz="1050" i="1" dirty="0">
                <a:effectLst/>
                <a:latin typeface="Calibri" panose="020F0502020204030204" pitchFamily="34" charset="0"/>
                <a:ea typeface="Calibri" panose="020F0502020204030204" pitchFamily="34" charset="0"/>
              </a:rPr>
              <a:t>)</a:t>
            </a:r>
            <a:r>
              <a:rPr lang="en-US" sz="1050" dirty="0">
                <a:effectLst/>
                <a:latin typeface="Calibri" panose="020F0502020204030204" pitchFamily="34" charset="0"/>
                <a:ea typeface="Calibri" panose="020F0502020204030204" pitchFamily="34" charset="0"/>
              </a:rPr>
              <a:t>. 2016;30(12):1181-1197. doi:10.1177/0269881116675513</a:t>
            </a:r>
            <a:endParaRPr lang="en-US" sz="100" dirty="0"/>
          </a:p>
        </p:txBody>
      </p:sp>
      <p:pic>
        <p:nvPicPr>
          <p:cNvPr id="3" name="Picture 2">
            <a:extLst>
              <a:ext uri="{FF2B5EF4-FFF2-40B4-BE49-F238E27FC236}">
                <a16:creationId xmlns:a16="http://schemas.microsoft.com/office/drawing/2014/main" id="{92CC99F1-EF30-CC37-617D-3A895612AB9F}"/>
              </a:ext>
            </a:extLst>
          </p:cNvPr>
          <p:cNvPicPr>
            <a:picLocks noChangeAspect="1"/>
          </p:cNvPicPr>
          <p:nvPr/>
        </p:nvPicPr>
        <p:blipFill>
          <a:blip r:embed="rId3"/>
          <a:stretch>
            <a:fillRect/>
          </a:stretch>
        </p:blipFill>
        <p:spPr>
          <a:xfrm>
            <a:off x="1405172" y="381000"/>
            <a:ext cx="9349821" cy="6002355"/>
          </a:xfrm>
          <a:prstGeom prst="rect">
            <a:avLst/>
          </a:prstGeom>
        </p:spPr>
      </p:pic>
    </p:spTree>
    <p:extLst>
      <p:ext uri="{BB962C8B-B14F-4D97-AF65-F5344CB8AC3E}">
        <p14:creationId xmlns:p14="http://schemas.microsoft.com/office/powerpoint/2010/main" val="1361488616"/>
      </p:ext>
    </p:extLst>
  </p:cSld>
  <p:clrMapOvr>
    <a:masterClrMapping/>
  </p:clrMapOvr>
  <mc:AlternateContent xmlns:mc="http://schemas.openxmlformats.org/markup-compatibility/2006" xmlns:p14="http://schemas.microsoft.com/office/powerpoint/2010/main">
    <mc:Choice Requires="p14">
      <p:transition spd="slow" p14:dur="2000" advTm="197863"/>
    </mc:Choice>
    <mc:Fallback xmlns="">
      <p:transition spd="slow" advTm="19786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skeleton&#10;&#10;Description automatically generated with low confidence">
            <a:extLst>
              <a:ext uri="{FF2B5EF4-FFF2-40B4-BE49-F238E27FC236}">
                <a16:creationId xmlns:a16="http://schemas.microsoft.com/office/drawing/2014/main" id="{66A4FCB7-9051-9301-0C4A-82F4B68ACD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2706"/>
            <a:ext cx="12192000" cy="6920706"/>
          </a:xfrm>
        </p:spPr>
      </p:pic>
      <p:sp>
        <p:nvSpPr>
          <p:cNvPr id="2" name="Title 1">
            <a:extLst>
              <a:ext uri="{FF2B5EF4-FFF2-40B4-BE49-F238E27FC236}">
                <a16:creationId xmlns:a16="http://schemas.microsoft.com/office/drawing/2014/main" id="{B07299E9-95CF-2312-8342-058592BB96CB}"/>
              </a:ext>
            </a:extLst>
          </p:cNvPr>
          <p:cNvSpPr>
            <a:spLocks noGrp="1"/>
          </p:cNvSpPr>
          <p:nvPr>
            <p:ph type="title"/>
          </p:nvPr>
        </p:nvSpPr>
        <p:spPr>
          <a:xfrm>
            <a:off x="822283" y="0"/>
            <a:ext cx="10515600" cy="1325563"/>
          </a:xfrm>
        </p:spPr>
        <p:txBody>
          <a:bodyPr>
            <a:normAutofit/>
          </a:bodyPr>
          <a:lstStyle/>
          <a:p>
            <a:pPr algn="ctr"/>
            <a:r>
              <a:rPr lang="en-US" sz="5400" dirty="0">
                <a:latin typeface="+mn-lt"/>
              </a:rPr>
              <a:t>Substance Use </a:t>
            </a:r>
            <a:r>
              <a:rPr lang="en-US" sz="5400" dirty="0" err="1">
                <a:latin typeface="+mn-lt"/>
              </a:rPr>
              <a:t>Disoders</a:t>
            </a:r>
            <a:endParaRPr lang="en-US" sz="5400" dirty="0">
              <a:latin typeface="+mn-lt"/>
            </a:endParaRPr>
          </a:p>
        </p:txBody>
      </p:sp>
      <p:pic>
        <p:nvPicPr>
          <p:cNvPr id="7" name="Picture 6" descr="Table&#10;&#10;Description automatically generated">
            <a:extLst>
              <a:ext uri="{FF2B5EF4-FFF2-40B4-BE49-F238E27FC236}">
                <a16:creationId xmlns:a16="http://schemas.microsoft.com/office/drawing/2014/main" id="{C4BE5A5A-0539-67A0-470A-37195AFD4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25563"/>
            <a:ext cx="12192000" cy="4581237"/>
          </a:xfrm>
          <a:prstGeom prst="rect">
            <a:avLst/>
          </a:prstGeom>
        </p:spPr>
      </p:pic>
    </p:spTree>
    <p:extLst>
      <p:ext uri="{BB962C8B-B14F-4D97-AF65-F5344CB8AC3E}">
        <p14:creationId xmlns:p14="http://schemas.microsoft.com/office/powerpoint/2010/main" val="2204296762"/>
      </p:ext>
    </p:extLst>
  </p:cSld>
  <p:clrMapOvr>
    <a:masterClrMapping/>
  </p:clrMapOvr>
  <mc:AlternateContent xmlns:mc="http://schemas.openxmlformats.org/markup-compatibility/2006" xmlns:p14="http://schemas.microsoft.com/office/powerpoint/2010/main">
    <mc:Choice Requires="p14">
      <p:transition spd="slow" p14:dur="2000" advTm="198030"/>
    </mc:Choice>
    <mc:Fallback xmlns="">
      <p:transition spd="slow" advTm="19803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skeleton&#10;&#10;Description automatically generated with low confidence">
            <a:extLst>
              <a:ext uri="{FF2B5EF4-FFF2-40B4-BE49-F238E27FC236}">
                <a16:creationId xmlns:a16="http://schemas.microsoft.com/office/drawing/2014/main" id="{66A4FCB7-9051-9301-0C4A-82F4B68ACD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2706"/>
            <a:ext cx="12192000" cy="6920706"/>
          </a:xfrm>
        </p:spPr>
      </p:pic>
      <p:pic>
        <p:nvPicPr>
          <p:cNvPr id="4" name="Picture 3">
            <a:extLst>
              <a:ext uri="{FF2B5EF4-FFF2-40B4-BE49-F238E27FC236}">
                <a16:creationId xmlns:a16="http://schemas.microsoft.com/office/drawing/2014/main" id="{6A405299-DBAA-D4E7-6249-698517FCEC96}"/>
              </a:ext>
            </a:extLst>
          </p:cNvPr>
          <p:cNvPicPr>
            <a:picLocks noChangeAspect="1"/>
          </p:cNvPicPr>
          <p:nvPr/>
        </p:nvPicPr>
        <p:blipFill>
          <a:blip r:embed="rId4"/>
          <a:stretch>
            <a:fillRect/>
          </a:stretch>
        </p:blipFill>
        <p:spPr>
          <a:xfrm>
            <a:off x="1337598" y="-62706"/>
            <a:ext cx="9345961" cy="6520656"/>
          </a:xfrm>
          <a:prstGeom prst="rect">
            <a:avLst/>
          </a:prstGeom>
        </p:spPr>
      </p:pic>
      <p:sp>
        <p:nvSpPr>
          <p:cNvPr id="6" name="TextBox 5">
            <a:extLst>
              <a:ext uri="{FF2B5EF4-FFF2-40B4-BE49-F238E27FC236}">
                <a16:creationId xmlns:a16="http://schemas.microsoft.com/office/drawing/2014/main" id="{A2FA0EDE-A263-C7D2-357E-36FE792EFA1C}"/>
              </a:ext>
            </a:extLst>
          </p:cNvPr>
          <p:cNvSpPr txBox="1"/>
          <p:nvPr/>
        </p:nvSpPr>
        <p:spPr>
          <a:xfrm>
            <a:off x="1337598" y="6411695"/>
            <a:ext cx="8420100" cy="430887"/>
          </a:xfrm>
          <a:prstGeom prst="rect">
            <a:avLst/>
          </a:prstGeom>
          <a:noFill/>
        </p:spPr>
        <p:txBody>
          <a:bodyPr wrap="square" rtlCol="0">
            <a:spAutoFit/>
          </a:bodyPr>
          <a:lstStyle/>
          <a:p>
            <a:r>
              <a:rPr lang="en-US" sz="1050" dirty="0">
                <a:effectLst/>
                <a:latin typeface="Calibri" panose="020F0502020204030204" pitchFamily="34" charset="0"/>
                <a:ea typeface="Calibri" panose="020F0502020204030204" pitchFamily="34" charset="0"/>
              </a:rPr>
              <a:t>Bogenschutz MP, </a:t>
            </a:r>
            <a:r>
              <a:rPr lang="en-US" sz="1050" dirty="0" err="1">
                <a:effectLst/>
                <a:latin typeface="Calibri" panose="020F0502020204030204" pitchFamily="34" charset="0"/>
                <a:ea typeface="Calibri" panose="020F0502020204030204" pitchFamily="34" charset="0"/>
              </a:rPr>
              <a:t>Forcehimes</a:t>
            </a:r>
            <a:r>
              <a:rPr lang="en-US" sz="1050" dirty="0">
                <a:effectLst/>
                <a:latin typeface="Calibri" panose="020F0502020204030204" pitchFamily="34" charset="0"/>
                <a:ea typeface="Calibri" panose="020F0502020204030204" pitchFamily="34" charset="0"/>
              </a:rPr>
              <a:t> AA, </a:t>
            </a:r>
            <a:r>
              <a:rPr lang="en-US" sz="1050" dirty="0" err="1">
                <a:effectLst/>
                <a:latin typeface="Calibri" panose="020F0502020204030204" pitchFamily="34" charset="0"/>
                <a:ea typeface="Calibri" panose="020F0502020204030204" pitchFamily="34" charset="0"/>
              </a:rPr>
              <a:t>Pommy</a:t>
            </a:r>
            <a:r>
              <a:rPr lang="en-US" sz="1050" dirty="0">
                <a:effectLst/>
                <a:latin typeface="Calibri" panose="020F0502020204030204" pitchFamily="34" charset="0"/>
                <a:ea typeface="Calibri" panose="020F0502020204030204" pitchFamily="34" charset="0"/>
              </a:rPr>
              <a:t> JA, Wilcox CE, Barbosa P, Strassman RJ. Psilocybin-assisted treatment for alcohol dependence: A proof-of-concept study. </a:t>
            </a:r>
            <a:r>
              <a:rPr lang="en-US" sz="1050" i="1" dirty="0">
                <a:effectLst/>
                <a:latin typeface="Calibri" panose="020F0502020204030204" pitchFamily="34" charset="0"/>
                <a:ea typeface="Calibri" panose="020F0502020204030204" pitchFamily="34" charset="0"/>
              </a:rPr>
              <a:t>J </a:t>
            </a:r>
            <a:r>
              <a:rPr lang="en-US" sz="1050" i="1" dirty="0" err="1">
                <a:effectLst/>
                <a:latin typeface="Calibri" panose="020F0502020204030204" pitchFamily="34" charset="0"/>
                <a:ea typeface="Calibri" panose="020F0502020204030204" pitchFamily="34" charset="0"/>
              </a:rPr>
              <a:t>Psychopharmacol</a:t>
            </a:r>
            <a:r>
              <a:rPr lang="en-US" sz="1050" i="1" dirty="0">
                <a:effectLst/>
                <a:latin typeface="Calibri" panose="020F0502020204030204" pitchFamily="34" charset="0"/>
                <a:ea typeface="Calibri" panose="020F0502020204030204" pitchFamily="34" charset="0"/>
              </a:rPr>
              <a:t> (</a:t>
            </a:r>
            <a:r>
              <a:rPr lang="en-US" sz="1050" i="1" dirty="0" err="1">
                <a:effectLst/>
                <a:latin typeface="Calibri" panose="020F0502020204030204" pitchFamily="34" charset="0"/>
                <a:ea typeface="Calibri" panose="020F0502020204030204" pitchFamily="34" charset="0"/>
              </a:rPr>
              <a:t>Oxf</a:t>
            </a:r>
            <a:r>
              <a:rPr lang="en-US" sz="1050" i="1" dirty="0">
                <a:effectLst/>
                <a:latin typeface="Calibri" panose="020F0502020204030204" pitchFamily="34" charset="0"/>
                <a:ea typeface="Calibri" panose="020F0502020204030204" pitchFamily="34" charset="0"/>
              </a:rPr>
              <a:t>)</a:t>
            </a:r>
            <a:r>
              <a:rPr lang="en-US" sz="1050" dirty="0">
                <a:effectLst/>
                <a:latin typeface="Calibri" panose="020F0502020204030204" pitchFamily="34" charset="0"/>
                <a:ea typeface="Calibri" panose="020F0502020204030204" pitchFamily="34" charset="0"/>
              </a:rPr>
              <a:t>. 2015;29(3):289-299. doi:10.1177/0269881114565144</a:t>
            </a:r>
            <a:endParaRPr lang="en-US" sz="1050" dirty="0"/>
          </a:p>
        </p:txBody>
      </p:sp>
    </p:spTree>
    <p:extLst>
      <p:ext uri="{BB962C8B-B14F-4D97-AF65-F5344CB8AC3E}">
        <p14:creationId xmlns:p14="http://schemas.microsoft.com/office/powerpoint/2010/main" val="2447197498"/>
      </p:ext>
    </p:extLst>
  </p:cSld>
  <p:clrMapOvr>
    <a:masterClrMapping/>
  </p:clrMapOvr>
  <mc:AlternateContent xmlns:mc="http://schemas.openxmlformats.org/markup-compatibility/2006" xmlns:p14="http://schemas.microsoft.com/office/powerpoint/2010/main">
    <mc:Choice Requires="p14">
      <p:transition spd="slow" p14:dur="2000" advTm="198030"/>
    </mc:Choice>
    <mc:Fallback xmlns="">
      <p:transition spd="slow" advTm="19803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Diagram&#10;&#10;Description automatically generated">
            <a:extLst>
              <a:ext uri="{FF2B5EF4-FFF2-40B4-BE49-F238E27FC236}">
                <a16:creationId xmlns:a16="http://schemas.microsoft.com/office/drawing/2014/main" id="{2CB8B26E-28F9-FBE2-2A92-F46CDC911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71437"/>
            <a:ext cx="6858000" cy="6715125"/>
          </a:xfrm>
          <a:prstGeom prst="rect">
            <a:avLst/>
          </a:prstGeom>
        </p:spPr>
      </p:pic>
      <p:sp>
        <p:nvSpPr>
          <p:cNvPr id="2" name="TextBox 1">
            <a:extLst>
              <a:ext uri="{FF2B5EF4-FFF2-40B4-BE49-F238E27FC236}">
                <a16:creationId xmlns:a16="http://schemas.microsoft.com/office/drawing/2014/main" id="{CC838A22-9C61-B534-8C6F-9E44C557E3B4}"/>
              </a:ext>
            </a:extLst>
          </p:cNvPr>
          <p:cNvSpPr txBox="1"/>
          <p:nvPr/>
        </p:nvSpPr>
        <p:spPr>
          <a:xfrm>
            <a:off x="4043463" y="-90893"/>
            <a:ext cx="3310647" cy="923330"/>
          </a:xfrm>
          <a:prstGeom prst="rect">
            <a:avLst/>
          </a:prstGeom>
          <a:noFill/>
        </p:spPr>
        <p:txBody>
          <a:bodyPr wrap="square" rtlCol="0">
            <a:spAutoFit/>
          </a:bodyPr>
          <a:lstStyle/>
          <a:p>
            <a:r>
              <a:rPr lang="en-US" sz="5400" dirty="0"/>
              <a:t>Limitations</a:t>
            </a:r>
          </a:p>
        </p:txBody>
      </p:sp>
    </p:spTree>
    <p:extLst>
      <p:ext uri="{BB962C8B-B14F-4D97-AF65-F5344CB8AC3E}">
        <p14:creationId xmlns:p14="http://schemas.microsoft.com/office/powerpoint/2010/main" val="273039068"/>
      </p:ext>
    </p:extLst>
  </p:cSld>
  <p:clrMapOvr>
    <a:masterClrMapping/>
  </p:clrMapOvr>
  <mc:AlternateContent xmlns:mc="http://schemas.openxmlformats.org/markup-compatibility/2006" xmlns:p14="http://schemas.microsoft.com/office/powerpoint/2010/main">
    <mc:Choice Requires="p14">
      <p:transition spd="slow" p14:dur="2000" advTm="139760"/>
    </mc:Choice>
    <mc:Fallback xmlns="">
      <p:transition spd="slow" advTm="13976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up of a toothbrush&#10;&#10;Description automatically generated with medium confidence">
            <a:extLst>
              <a:ext uri="{FF2B5EF4-FFF2-40B4-BE49-F238E27FC236}">
                <a16:creationId xmlns:a16="http://schemas.microsoft.com/office/drawing/2014/main" id="{45B1D279-8BE2-E2A9-DA07-63EA55267CF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734B550-3E0F-27FD-B327-57B39A626F27}"/>
              </a:ext>
            </a:extLst>
          </p:cNvPr>
          <p:cNvSpPr txBox="1"/>
          <p:nvPr/>
        </p:nvSpPr>
        <p:spPr>
          <a:xfrm>
            <a:off x="0" y="346842"/>
            <a:ext cx="12188952" cy="923330"/>
          </a:xfrm>
          <a:prstGeom prst="rect">
            <a:avLst/>
          </a:prstGeom>
          <a:noFill/>
        </p:spPr>
        <p:txBody>
          <a:bodyPr wrap="square" rtlCol="0">
            <a:spAutoFit/>
          </a:bodyPr>
          <a:lstStyle/>
          <a:p>
            <a:pPr algn="ctr"/>
            <a:r>
              <a:rPr lang="en-US" sz="5400" dirty="0"/>
              <a:t>Limitations</a:t>
            </a:r>
          </a:p>
        </p:txBody>
      </p:sp>
      <p:sp>
        <p:nvSpPr>
          <p:cNvPr id="2" name="TextBox 1">
            <a:extLst>
              <a:ext uri="{FF2B5EF4-FFF2-40B4-BE49-F238E27FC236}">
                <a16:creationId xmlns:a16="http://schemas.microsoft.com/office/drawing/2014/main" id="{44AF9B66-343F-2940-88F6-795D6D2F396C}"/>
              </a:ext>
            </a:extLst>
          </p:cNvPr>
          <p:cNvSpPr txBox="1"/>
          <p:nvPr/>
        </p:nvSpPr>
        <p:spPr>
          <a:xfrm>
            <a:off x="1650124" y="1418897"/>
            <a:ext cx="8744607" cy="2246769"/>
          </a:xfrm>
          <a:prstGeom prst="rect">
            <a:avLst/>
          </a:prstGeom>
          <a:noFill/>
        </p:spPr>
        <p:txBody>
          <a:bodyPr wrap="square" rtlCol="0">
            <a:spAutoFit/>
          </a:bodyPr>
          <a:lstStyle/>
          <a:p>
            <a:pPr marL="742950" lvl="1" indent="-285750">
              <a:buFont typeface="Arial" panose="020B0604020202020204" pitchFamily="34" charset="0"/>
              <a:buChar char="•"/>
            </a:pPr>
            <a:r>
              <a:rPr lang="en-US" sz="2800" dirty="0"/>
              <a:t>Small sample size </a:t>
            </a:r>
          </a:p>
          <a:p>
            <a:pPr marL="742950" lvl="1" indent="-285750">
              <a:buFont typeface="Arial" panose="020B0604020202020204" pitchFamily="34" charset="0"/>
              <a:buChar char="•"/>
            </a:pPr>
            <a:r>
              <a:rPr lang="en-US" sz="2800" dirty="0"/>
              <a:t>Not generalizable </a:t>
            </a:r>
          </a:p>
          <a:p>
            <a:pPr marL="742950" lvl="1" indent="-285750">
              <a:buFont typeface="Arial" panose="020B0604020202020204" pitchFamily="34" charset="0"/>
              <a:buChar char="•"/>
            </a:pPr>
            <a:r>
              <a:rPr lang="en-US" sz="2800" dirty="0"/>
              <a:t>Lack of control group </a:t>
            </a:r>
          </a:p>
          <a:p>
            <a:pPr marL="742950" lvl="1" indent="-285750">
              <a:buFont typeface="Arial" panose="020B0604020202020204" pitchFamily="34" charset="0"/>
              <a:buChar char="•"/>
            </a:pPr>
            <a:r>
              <a:rPr lang="en-US" sz="2800" dirty="0"/>
              <a:t>Limited blinding</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4078032824"/>
      </p:ext>
    </p:extLst>
  </p:cSld>
  <p:clrMapOvr>
    <a:masterClrMapping/>
  </p:clrMapOvr>
  <mc:AlternateContent xmlns:mc="http://schemas.openxmlformats.org/markup-compatibility/2006" xmlns:p14="http://schemas.microsoft.com/office/powerpoint/2010/main">
    <mc:Choice Requires="p14">
      <p:transition spd="slow" p14:dur="2000" advTm="139760"/>
    </mc:Choice>
    <mc:Fallback xmlns="">
      <p:transition spd="slow" advTm="13976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up of a toothbrush&#10;&#10;Description automatically generated with medium confidence">
            <a:extLst>
              <a:ext uri="{FF2B5EF4-FFF2-40B4-BE49-F238E27FC236}">
                <a16:creationId xmlns:a16="http://schemas.microsoft.com/office/drawing/2014/main" id="{45B1D279-8BE2-E2A9-DA07-63EA55267CF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734B550-3E0F-27FD-B327-57B39A626F27}"/>
              </a:ext>
            </a:extLst>
          </p:cNvPr>
          <p:cNvSpPr txBox="1"/>
          <p:nvPr/>
        </p:nvSpPr>
        <p:spPr>
          <a:xfrm>
            <a:off x="0" y="346842"/>
            <a:ext cx="12188952" cy="923330"/>
          </a:xfrm>
          <a:prstGeom prst="rect">
            <a:avLst/>
          </a:prstGeom>
          <a:noFill/>
        </p:spPr>
        <p:txBody>
          <a:bodyPr wrap="square" rtlCol="0">
            <a:spAutoFit/>
          </a:bodyPr>
          <a:lstStyle/>
          <a:p>
            <a:pPr algn="ctr"/>
            <a:r>
              <a:rPr lang="en-US" sz="5400" dirty="0"/>
              <a:t>Conclusions</a:t>
            </a:r>
          </a:p>
        </p:txBody>
      </p:sp>
      <p:sp>
        <p:nvSpPr>
          <p:cNvPr id="2" name="TextBox 1">
            <a:extLst>
              <a:ext uri="{FF2B5EF4-FFF2-40B4-BE49-F238E27FC236}">
                <a16:creationId xmlns:a16="http://schemas.microsoft.com/office/drawing/2014/main" id="{44AF9B66-343F-2940-88F6-795D6D2F396C}"/>
              </a:ext>
            </a:extLst>
          </p:cNvPr>
          <p:cNvSpPr txBox="1"/>
          <p:nvPr/>
        </p:nvSpPr>
        <p:spPr>
          <a:xfrm>
            <a:off x="1650124" y="1418897"/>
            <a:ext cx="8744607"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t>Safety:</a:t>
            </a:r>
          </a:p>
          <a:p>
            <a:pPr marL="914400" lvl="1" indent="-457200">
              <a:buFont typeface="Arial" panose="020B0604020202020204" pitchFamily="34" charset="0"/>
              <a:buChar char="•"/>
            </a:pPr>
            <a:r>
              <a:rPr lang="en-US" sz="2800" dirty="0"/>
              <a:t>Safe</a:t>
            </a:r>
          </a:p>
          <a:p>
            <a:pPr marL="457200" indent="-457200">
              <a:buFont typeface="Arial" panose="020B0604020202020204" pitchFamily="34" charset="0"/>
              <a:buChar char="•"/>
            </a:pPr>
            <a:r>
              <a:rPr lang="en-US" sz="2800" dirty="0"/>
              <a:t>Efficacy:</a:t>
            </a:r>
          </a:p>
          <a:p>
            <a:pPr marL="914400" lvl="1" indent="-457200">
              <a:buFont typeface="Arial" panose="020B0604020202020204" pitchFamily="34" charset="0"/>
              <a:buChar char="•"/>
            </a:pPr>
            <a:r>
              <a:rPr lang="en-US" sz="2800" dirty="0"/>
              <a:t>Effective</a:t>
            </a:r>
          </a:p>
        </p:txBody>
      </p:sp>
    </p:spTree>
    <p:extLst>
      <p:ext uri="{BB962C8B-B14F-4D97-AF65-F5344CB8AC3E}">
        <p14:creationId xmlns:p14="http://schemas.microsoft.com/office/powerpoint/2010/main" val="3736198669"/>
      </p:ext>
    </p:extLst>
  </p:cSld>
  <p:clrMapOvr>
    <a:masterClrMapping/>
  </p:clrMapOvr>
  <mc:AlternateContent xmlns:mc="http://schemas.openxmlformats.org/markup-compatibility/2006" xmlns:p14="http://schemas.microsoft.com/office/powerpoint/2010/main">
    <mc:Choice Requires="p14">
      <p:transition spd="slow" p14:dur="2000" advTm="139760"/>
    </mc:Choice>
    <mc:Fallback xmlns="">
      <p:transition spd="slow" advTm="13976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key&#10;&#10;Description automatically generated with low confidence">
            <a:extLst>
              <a:ext uri="{FF2B5EF4-FFF2-40B4-BE49-F238E27FC236}">
                <a16:creationId xmlns:a16="http://schemas.microsoft.com/office/drawing/2014/main" id="{2542BBF7-C6F3-9121-8621-3924BEFADAB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7812"/>
          <a:stretch/>
        </p:blipFill>
        <p:spPr>
          <a:xfrm>
            <a:off x="0" y="0"/>
            <a:ext cx="12192000" cy="7493000"/>
          </a:xfrm>
          <a:prstGeom prst="rect">
            <a:avLst/>
          </a:prstGeom>
        </p:spPr>
      </p:pic>
      <p:sp>
        <p:nvSpPr>
          <p:cNvPr id="2" name="Title 1">
            <a:extLst>
              <a:ext uri="{FF2B5EF4-FFF2-40B4-BE49-F238E27FC236}">
                <a16:creationId xmlns:a16="http://schemas.microsoft.com/office/drawing/2014/main" id="{E26D53A3-C3C2-4861-1676-40899146C130}"/>
              </a:ext>
            </a:extLst>
          </p:cNvPr>
          <p:cNvSpPr>
            <a:spLocks noGrp="1"/>
          </p:cNvSpPr>
          <p:nvPr>
            <p:ph type="ctrTitle"/>
          </p:nvPr>
        </p:nvSpPr>
        <p:spPr>
          <a:xfrm>
            <a:off x="1804987" y="0"/>
            <a:ext cx="8582025" cy="900113"/>
          </a:xfrm>
          <a:effectLst/>
        </p:spPr>
        <p:txBody>
          <a:bodyPr>
            <a:normAutofit fontScale="90000"/>
          </a:bodyPr>
          <a:lstStyle/>
          <a:p>
            <a:r>
              <a:rPr lang="en-US" dirty="0">
                <a:latin typeface="+mn-lt"/>
              </a:rPr>
              <a:t>What is Psilocybin? </a:t>
            </a:r>
          </a:p>
        </p:txBody>
      </p:sp>
      <p:sp>
        <p:nvSpPr>
          <p:cNvPr id="4" name="TextBox 3">
            <a:extLst>
              <a:ext uri="{FF2B5EF4-FFF2-40B4-BE49-F238E27FC236}">
                <a16:creationId xmlns:a16="http://schemas.microsoft.com/office/drawing/2014/main" id="{BFD78683-966A-7E73-7ADE-833504BF26B7}"/>
              </a:ext>
            </a:extLst>
          </p:cNvPr>
          <p:cNvSpPr txBox="1"/>
          <p:nvPr/>
        </p:nvSpPr>
        <p:spPr>
          <a:xfrm>
            <a:off x="311696" y="1930125"/>
            <a:ext cx="11106150" cy="2821285"/>
          </a:xfrm>
          <a:prstGeom prst="rect">
            <a:avLst/>
          </a:prstGeom>
          <a:noFill/>
        </p:spPr>
        <p:txBody>
          <a:bodyPr wrap="square" rtlCol="0">
            <a:spAutoFit/>
          </a:bodyPr>
          <a:lstStyle/>
          <a:p>
            <a:pPr marL="457200" indent="-457200">
              <a:buFont typeface="Arial" panose="020B0604020202020204" pitchFamily="34" charset="0"/>
              <a:buChar char="•"/>
            </a:pPr>
            <a:r>
              <a:rPr lang="en-US" sz="2800" i="1" dirty="0"/>
              <a:t>Psilocybe </a:t>
            </a:r>
            <a:r>
              <a:rPr lang="en-US" sz="2800" dirty="0"/>
              <a:t>genus</a:t>
            </a:r>
            <a:r>
              <a:rPr lang="en-US" sz="2800" i="1" dirty="0"/>
              <a:t> </a:t>
            </a:r>
            <a:r>
              <a:rPr lang="en-US" sz="2800" dirty="0"/>
              <a:t>mushrooms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Psilocin, Baeocystin, and </a:t>
            </a:r>
          </a:p>
          <a:p>
            <a:r>
              <a:rPr lang="en-US" sz="2800" dirty="0"/>
              <a:t>      Norbaeocystin</a:t>
            </a:r>
            <a:r>
              <a:rPr lang="en-US" sz="2800" baseline="30000" dirty="0"/>
              <a:t>1,2 </a:t>
            </a:r>
          </a:p>
          <a:p>
            <a:pPr marL="457200" indent="-457200">
              <a:buFont typeface="Arial" panose="020B0604020202020204" pitchFamily="34" charset="0"/>
              <a:buChar char="•"/>
            </a:pPr>
            <a:endParaRPr lang="en-US" sz="2800" baseline="30000" dirty="0"/>
          </a:p>
          <a:p>
            <a:pPr marL="457200" indent="-457200">
              <a:buFont typeface="Arial" panose="020B0604020202020204" pitchFamily="34" charset="0"/>
              <a:buChar char="•"/>
            </a:pPr>
            <a:r>
              <a:rPr lang="en-US" sz="2800" dirty="0"/>
              <a:t>5HT</a:t>
            </a:r>
            <a:r>
              <a:rPr lang="en-US" sz="2800" baseline="-25000" dirty="0"/>
              <a:t>2A</a:t>
            </a:r>
            <a:r>
              <a:rPr lang="en-US" sz="2800" dirty="0"/>
              <a:t> serotonin receptors </a:t>
            </a:r>
          </a:p>
          <a:p>
            <a:pPr marL="285750" indent="-285750">
              <a:buFont typeface="Arial" panose="020B0604020202020204" pitchFamily="34" charset="0"/>
              <a:buChar char="•"/>
            </a:pPr>
            <a:endParaRPr lang="en-US" sz="2800" baseline="30000" dirty="0"/>
          </a:p>
        </p:txBody>
      </p:sp>
      <p:pic>
        <p:nvPicPr>
          <p:cNvPr id="8" name="Picture 7" descr="Shape&#10;&#10;Description automatically generated">
            <a:extLst>
              <a:ext uri="{FF2B5EF4-FFF2-40B4-BE49-F238E27FC236}">
                <a16:creationId xmlns:a16="http://schemas.microsoft.com/office/drawing/2014/main" id="{EAD4D107-5ED3-3E1D-0EFF-BD1465775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5486" y="1930125"/>
            <a:ext cx="4859329" cy="3741683"/>
          </a:xfrm>
          <a:prstGeom prst="rect">
            <a:avLst/>
          </a:prstGeom>
        </p:spPr>
      </p:pic>
    </p:spTree>
    <p:extLst>
      <p:ext uri="{BB962C8B-B14F-4D97-AF65-F5344CB8AC3E}">
        <p14:creationId xmlns:p14="http://schemas.microsoft.com/office/powerpoint/2010/main" val="2650797623"/>
      </p:ext>
    </p:extLst>
  </p:cSld>
  <p:clrMapOvr>
    <a:masterClrMapping/>
  </p:clrMapOvr>
  <mc:AlternateContent xmlns:mc="http://schemas.openxmlformats.org/markup-compatibility/2006" xmlns:p14="http://schemas.microsoft.com/office/powerpoint/2010/main">
    <mc:Choice Requires="p14">
      <p:transition spd="slow" p14:dur="2000" advTm="38237"/>
    </mc:Choice>
    <mc:Fallback xmlns="">
      <p:transition spd="slow" advTm="3823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9A2208-9068-5F29-F88A-44E112055589}"/>
              </a:ext>
            </a:extLst>
          </p:cNvPr>
          <p:cNvPicPr>
            <a:picLocks noChangeAspect="1"/>
          </p:cNvPicPr>
          <p:nvPr/>
        </p:nvPicPr>
        <p:blipFill rotWithShape="1">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2" name="Title 1">
            <a:extLst>
              <a:ext uri="{FF2B5EF4-FFF2-40B4-BE49-F238E27FC236}">
                <a16:creationId xmlns:a16="http://schemas.microsoft.com/office/drawing/2014/main" id="{87360D0D-44DA-2C8D-7A62-99C50B9A2020}"/>
              </a:ext>
            </a:extLst>
          </p:cNvPr>
          <p:cNvSpPr>
            <a:spLocks noGrp="1"/>
          </p:cNvSpPr>
          <p:nvPr>
            <p:ph type="title"/>
          </p:nvPr>
        </p:nvSpPr>
        <p:spPr>
          <a:xfrm>
            <a:off x="733096" y="-88435"/>
            <a:ext cx="10515600" cy="1325563"/>
          </a:xfrm>
        </p:spPr>
        <p:txBody>
          <a:bodyPr>
            <a:normAutofit/>
          </a:bodyPr>
          <a:lstStyle/>
          <a:p>
            <a:pPr algn="ctr"/>
            <a:r>
              <a:rPr lang="en-US" sz="5400" dirty="0">
                <a:latin typeface="+mn-lt"/>
              </a:rPr>
              <a:t>Conclusion</a:t>
            </a:r>
          </a:p>
        </p:txBody>
      </p:sp>
      <p:sp>
        <p:nvSpPr>
          <p:cNvPr id="3" name="Content Placeholder 2">
            <a:extLst>
              <a:ext uri="{FF2B5EF4-FFF2-40B4-BE49-F238E27FC236}">
                <a16:creationId xmlns:a16="http://schemas.microsoft.com/office/drawing/2014/main" id="{5FC996DA-16F6-123F-231F-70974D56297B}"/>
              </a:ext>
            </a:extLst>
          </p:cNvPr>
          <p:cNvSpPr>
            <a:spLocks noGrp="1"/>
          </p:cNvSpPr>
          <p:nvPr>
            <p:ph idx="1"/>
          </p:nvPr>
        </p:nvSpPr>
        <p:spPr>
          <a:xfrm>
            <a:off x="943304" y="1067378"/>
            <a:ext cx="10515600" cy="4351338"/>
          </a:xfrm>
        </p:spPr>
        <p:txBody>
          <a:bodyPr/>
          <a:lstStyle/>
          <a:p>
            <a:r>
              <a:rPr lang="en-US" dirty="0"/>
              <a:t>DEA Schedule I Criteria:</a:t>
            </a:r>
          </a:p>
          <a:p>
            <a:endParaRPr lang="en-US" sz="1800" dirty="0"/>
          </a:p>
          <a:p>
            <a:pPr lvl="1"/>
            <a:r>
              <a:rPr lang="en-US" dirty="0">
                <a:effectLst/>
                <a:ea typeface="Calibri" panose="020F0502020204030204" pitchFamily="34" charset="0"/>
                <a:cs typeface="Times New Roman" panose="02020603050405020304" pitchFamily="18" charset="0"/>
              </a:rPr>
              <a:t>The drug or other substance has a high potential for abuse. </a:t>
            </a:r>
          </a:p>
          <a:p>
            <a:pPr lvl="1"/>
            <a:r>
              <a:rPr lang="en-US" dirty="0">
                <a:effectLst/>
                <a:ea typeface="Calibri" panose="020F0502020204030204" pitchFamily="34" charset="0"/>
                <a:cs typeface="Times New Roman" panose="02020603050405020304" pitchFamily="18" charset="0"/>
              </a:rPr>
              <a:t>The drug or other substance has no currently accepted medical use in treatment in the United States. </a:t>
            </a:r>
          </a:p>
          <a:p>
            <a:pPr lvl="1"/>
            <a:r>
              <a:rPr lang="en-US" dirty="0">
                <a:ea typeface="Calibri" panose="020F0502020204030204" pitchFamily="34" charset="0"/>
                <a:cs typeface="Times New Roman" panose="02020603050405020304" pitchFamily="18" charset="0"/>
              </a:rPr>
              <a:t>T</a:t>
            </a:r>
            <a:r>
              <a:rPr lang="en-US" dirty="0">
                <a:effectLst/>
                <a:ea typeface="Calibri" panose="020F0502020204030204" pitchFamily="34" charset="0"/>
                <a:cs typeface="Times New Roman" panose="02020603050405020304" pitchFamily="18" charset="0"/>
              </a:rPr>
              <a:t>here is a lack of accepted safety for use of the drug or other substance under medical supervision.</a:t>
            </a:r>
            <a:endParaRPr lang="en-US" sz="3200" dirty="0"/>
          </a:p>
        </p:txBody>
      </p:sp>
    </p:spTree>
    <p:extLst>
      <p:ext uri="{BB962C8B-B14F-4D97-AF65-F5344CB8AC3E}">
        <p14:creationId xmlns:p14="http://schemas.microsoft.com/office/powerpoint/2010/main" val="1400091504"/>
      </p:ext>
    </p:extLst>
  </p:cSld>
  <p:clrMapOvr>
    <a:masterClrMapping/>
  </p:clrMapOvr>
  <mc:AlternateContent xmlns:mc="http://schemas.openxmlformats.org/markup-compatibility/2006" xmlns:p14="http://schemas.microsoft.com/office/powerpoint/2010/main">
    <mc:Choice Requires="p14">
      <p:transition spd="slow" p14:dur="2000" advTm="147284"/>
    </mc:Choice>
    <mc:Fallback xmlns="">
      <p:transition spd="slow" advTm="14728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9A2208-9068-5F29-F88A-44E112055589}"/>
              </a:ext>
            </a:extLst>
          </p:cNvPr>
          <p:cNvPicPr>
            <a:picLocks noChangeAspect="1"/>
          </p:cNvPicPr>
          <p:nvPr/>
        </p:nvPicPr>
        <p:blipFill rotWithShape="1">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2" name="Title 1">
            <a:extLst>
              <a:ext uri="{FF2B5EF4-FFF2-40B4-BE49-F238E27FC236}">
                <a16:creationId xmlns:a16="http://schemas.microsoft.com/office/drawing/2014/main" id="{87360D0D-44DA-2C8D-7A62-99C50B9A2020}"/>
              </a:ext>
            </a:extLst>
          </p:cNvPr>
          <p:cNvSpPr>
            <a:spLocks noGrp="1"/>
          </p:cNvSpPr>
          <p:nvPr>
            <p:ph type="title"/>
          </p:nvPr>
        </p:nvSpPr>
        <p:spPr>
          <a:xfrm>
            <a:off x="733096" y="-88435"/>
            <a:ext cx="10515600" cy="1325563"/>
          </a:xfrm>
        </p:spPr>
        <p:txBody>
          <a:bodyPr>
            <a:normAutofit/>
          </a:bodyPr>
          <a:lstStyle/>
          <a:p>
            <a:pPr algn="ctr"/>
            <a:r>
              <a:rPr lang="en-US" sz="5400" dirty="0">
                <a:latin typeface="+mn-lt"/>
              </a:rPr>
              <a:t>Conclusion</a:t>
            </a:r>
          </a:p>
        </p:txBody>
      </p:sp>
      <p:pic>
        <p:nvPicPr>
          <p:cNvPr id="8" name="Picture 7">
            <a:extLst>
              <a:ext uri="{FF2B5EF4-FFF2-40B4-BE49-F238E27FC236}">
                <a16:creationId xmlns:a16="http://schemas.microsoft.com/office/drawing/2014/main" id="{31067BC5-4946-6FA4-5EF5-5766754F3766}"/>
              </a:ext>
            </a:extLst>
          </p:cNvPr>
          <p:cNvPicPr>
            <a:picLocks noChangeAspect="1"/>
          </p:cNvPicPr>
          <p:nvPr/>
        </p:nvPicPr>
        <p:blipFill>
          <a:blip r:embed="rId4"/>
          <a:stretch>
            <a:fillRect/>
          </a:stretch>
        </p:blipFill>
        <p:spPr>
          <a:xfrm>
            <a:off x="0" y="1424021"/>
            <a:ext cx="12192000" cy="4249454"/>
          </a:xfrm>
          <a:prstGeom prst="rect">
            <a:avLst/>
          </a:prstGeom>
        </p:spPr>
      </p:pic>
    </p:spTree>
    <p:extLst>
      <p:ext uri="{BB962C8B-B14F-4D97-AF65-F5344CB8AC3E}">
        <p14:creationId xmlns:p14="http://schemas.microsoft.com/office/powerpoint/2010/main" val="4230264879"/>
      </p:ext>
    </p:extLst>
  </p:cSld>
  <p:clrMapOvr>
    <a:masterClrMapping/>
  </p:clrMapOvr>
  <mc:AlternateContent xmlns:mc="http://schemas.openxmlformats.org/markup-compatibility/2006" xmlns:p14="http://schemas.microsoft.com/office/powerpoint/2010/main">
    <mc:Choice Requires="p14">
      <p:transition spd="slow" p14:dur="2000" advTm="147284"/>
    </mc:Choice>
    <mc:Fallback xmlns="">
      <p:transition spd="slow" advTm="14728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9A2208-9068-5F29-F88A-44E112055589}"/>
              </a:ext>
            </a:extLst>
          </p:cNvPr>
          <p:cNvPicPr>
            <a:picLocks noChangeAspect="1"/>
          </p:cNvPicPr>
          <p:nvPr/>
        </p:nvPicPr>
        <p:blipFill rotWithShape="1">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2071676-4354-76DC-3B96-EE85F8CD9DA4}"/>
              </a:ext>
            </a:extLst>
          </p:cNvPr>
          <p:cNvPicPr>
            <a:picLocks noChangeAspect="1"/>
          </p:cNvPicPr>
          <p:nvPr/>
        </p:nvPicPr>
        <p:blipFill>
          <a:blip r:embed="rId4"/>
          <a:stretch>
            <a:fillRect/>
          </a:stretch>
        </p:blipFill>
        <p:spPr>
          <a:xfrm>
            <a:off x="1148256" y="238015"/>
            <a:ext cx="10247586" cy="6126275"/>
          </a:xfrm>
          <a:prstGeom prst="rect">
            <a:avLst/>
          </a:prstGeom>
        </p:spPr>
      </p:pic>
      <p:sp>
        <p:nvSpPr>
          <p:cNvPr id="9" name="TextBox 8">
            <a:extLst>
              <a:ext uri="{FF2B5EF4-FFF2-40B4-BE49-F238E27FC236}">
                <a16:creationId xmlns:a16="http://schemas.microsoft.com/office/drawing/2014/main" id="{110353E9-CEE4-7249-67B8-0944806A20BF}"/>
              </a:ext>
            </a:extLst>
          </p:cNvPr>
          <p:cNvSpPr txBox="1"/>
          <p:nvPr/>
        </p:nvSpPr>
        <p:spPr>
          <a:xfrm>
            <a:off x="1148256" y="6325306"/>
            <a:ext cx="11079217" cy="553998"/>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cs typeface="Calibri" panose="020F0502020204030204" pitchFamily="34" charset="0"/>
              </a:rPr>
              <a:t>Nutt DJ, King LA, Phillips LD. Drug harms in the UK: a multicriteria decision analysis. </a:t>
            </a:r>
            <a:r>
              <a:rPr lang="en-US" sz="1200" i="1" dirty="0">
                <a:effectLst/>
                <a:latin typeface="Calibri" panose="020F0502020204030204" pitchFamily="34" charset="0"/>
                <a:ea typeface="Calibri" panose="020F0502020204030204" pitchFamily="34" charset="0"/>
                <a:cs typeface="Calibri" panose="020F0502020204030204" pitchFamily="34" charset="0"/>
              </a:rPr>
              <a:t>The Lancet</a:t>
            </a:r>
            <a:r>
              <a:rPr lang="en-US" sz="1200" dirty="0">
                <a:effectLst/>
                <a:latin typeface="Calibri" panose="020F0502020204030204" pitchFamily="34" charset="0"/>
                <a:ea typeface="Calibri" panose="020F0502020204030204" pitchFamily="34" charset="0"/>
                <a:cs typeface="Calibri" panose="020F0502020204030204" pitchFamily="34" charset="0"/>
              </a:rPr>
              <a:t>. 2010;376(9752):1558-1565. doi:10.1016/S0140-6736(10)61462-6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62241684"/>
      </p:ext>
    </p:extLst>
  </p:cSld>
  <p:clrMapOvr>
    <a:masterClrMapping/>
  </p:clrMapOvr>
  <mc:AlternateContent xmlns:mc="http://schemas.openxmlformats.org/markup-compatibility/2006" xmlns:p14="http://schemas.microsoft.com/office/powerpoint/2010/main">
    <mc:Choice Requires="p14">
      <p:transition spd="slow" p14:dur="2000" advTm="147284"/>
    </mc:Choice>
    <mc:Fallback xmlns="">
      <p:transition spd="slow" advTm="14728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1A557EFB-A6D5-0B71-12F5-1E6C1D2E56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 t="15625" r="-13" b="-15625"/>
          <a:stretch/>
        </p:blipFill>
        <p:spPr>
          <a:xfrm>
            <a:off x="0" y="0"/>
            <a:ext cx="12192000" cy="8128000"/>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0A243231-E189-E6FD-9C16-4FE34DBB0D49}"/>
              </a:ext>
            </a:extLst>
          </p:cNvPr>
          <p:cNvSpPr txBox="1"/>
          <p:nvPr/>
        </p:nvSpPr>
        <p:spPr>
          <a:xfrm>
            <a:off x="924910" y="935421"/>
            <a:ext cx="4382814" cy="1015663"/>
          </a:xfrm>
          <a:prstGeom prst="rect">
            <a:avLst/>
          </a:prstGeom>
          <a:noFill/>
        </p:spPr>
        <p:txBody>
          <a:bodyPr wrap="square" rtlCol="0">
            <a:spAutoFit/>
          </a:bodyPr>
          <a:lstStyle/>
          <a:p>
            <a:r>
              <a:rPr lang="en-US" sz="6000" dirty="0">
                <a:ln w="9525">
                  <a:solidFill>
                    <a:schemeClr val="tx1"/>
                  </a:solidFill>
                </a:ln>
                <a:solidFill>
                  <a:schemeClr val="bg1"/>
                </a:solidFill>
              </a:rPr>
              <a:t>Thank You</a:t>
            </a:r>
          </a:p>
        </p:txBody>
      </p:sp>
    </p:spTree>
    <p:extLst>
      <p:ext uri="{BB962C8B-B14F-4D97-AF65-F5344CB8AC3E}">
        <p14:creationId xmlns:p14="http://schemas.microsoft.com/office/powerpoint/2010/main" val="3561368423"/>
      </p:ext>
    </p:extLst>
  </p:cSld>
  <p:clrMapOvr>
    <a:masterClrMapping/>
  </p:clrMapOvr>
  <mc:AlternateContent xmlns:mc="http://schemas.openxmlformats.org/markup-compatibility/2006" xmlns:p14="http://schemas.microsoft.com/office/powerpoint/2010/main">
    <mc:Choice Requires="p14">
      <p:transition spd="slow" p14:dur="2000" advTm="7332"/>
    </mc:Choice>
    <mc:Fallback xmlns="">
      <p:transition spd="slow" advTm="733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light bulb&#10;&#10;Description automatically generated with medium confidence">
            <a:extLst>
              <a:ext uri="{FF2B5EF4-FFF2-40B4-BE49-F238E27FC236}">
                <a16:creationId xmlns:a16="http://schemas.microsoft.com/office/drawing/2014/main" id="{4ABD643D-7FBA-4550-0DB5-901FDFFCEE79}"/>
              </a:ext>
            </a:extLst>
          </p:cNvPr>
          <p:cNvPicPr>
            <a:picLocks noChangeAspect="1"/>
          </p:cNvPicPr>
          <p:nvPr/>
        </p:nvPicPr>
        <p:blipFill rotWithShape="1">
          <a:blip r:embed="rId2">
            <a:extLst>
              <a:ext uri="{28A0092B-C50C-407E-A947-70E740481C1C}">
                <a14:useLocalDpi xmlns:a14="http://schemas.microsoft.com/office/drawing/2010/main" val="0"/>
              </a:ext>
            </a:extLst>
          </a:blip>
          <a:srcRect t="772" b="14854"/>
          <a:stretch/>
        </p:blipFill>
        <p:spPr>
          <a:xfrm>
            <a:off x="0" y="0"/>
            <a:ext cx="12192000" cy="6858000"/>
          </a:xfrm>
          <a:prstGeom prst="rect">
            <a:avLst/>
          </a:prstGeom>
        </p:spPr>
      </p:pic>
      <p:sp>
        <p:nvSpPr>
          <p:cNvPr id="2" name="Title 1">
            <a:extLst>
              <a:ext uri="{FF2B5EF4-FFF2-40B4-BE49-F238E27FC236}">
                <a16:creationId xmlns:a16="http://schemas.microsoft.com/office/drawing/2014/main" id="{FD16A6BF-0966-8658-8E6E-3BBD1478DCD9}"/>
              </a:ext>
            </a:extLst>
          </p:cNvPr>
          <p:cNvSpPr>
            <a:spLocks noGrp="1"/>
          </p:cNvSpPr>
          <p:nvPr>
            <p:ph type="title"/>
          </p:nvPr>
        </p:nvSpPr>
        <p:spPr>
          <a:xfrm>
            <a:off x="119109" y="72162"/>
            <a:ext cx="10515600" cy="700195"/>
          </a:xfrm>
        </p:spPr>
        <p:txBody>
          <a:bodyPr/>
          <a:lstStyle/>
          <a:p>
            <a:pPr algn="ctr"/>
            <a:r>
              <a:rPr lang="en-US" dirty="0"/>
              <a:t>References </a:t>
            </a:r>
          </a:p>
        </p:txBody>
      </p:sp>
      <p:sp>
        <p:nvSpPr>
          <p:cNvPr id="7" name="Content Placeholder 6">
            <a:extLst>
              <a:ext uri="{FF2B5EF4-FFF2-40B4-BE49-F238E27FC236}">
                <a16:creationId xmlns:a16="http://schemas.microsoft.com/office/drawing/2014/main" id="{DBCAB160-9B2F-96F3-1C4A-63C2E89714E5}"/>
              </a:ext>
            </a:extLst>
          </p:cNvPr>
          <p:cNvSpPr>
            <a:spLocks noGrp="1"/>
          </p:cNvSpPr>
          <p:nvPr>
            <p:ph idx="1"/>
          </p:nvPr>
        </p:nvSpPr>
        <p:spPr>
          <a:xfrm>
            <a:off x="119108" y="698784"/>
            <a:ext cx="12072891" cy="6087054"/>
          </a:xfrm>
        </p:spPr>
        <p:txBody>
          <a:bodyPr>
            <a:normAutofit fontScale="85000" lnSpcReduction="10000"/>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	</a:t>
            </a:r>
            <a:r>
              <a:rPr lang="en-US" sz="1800" dirty="0" err="1">
                <a:effectLst/>
                <a:latin typeface="Calibri" panose="020F0502020204030204" pitchFamily="34" charset="0"/>
                <a:ea typeface="Calibri" panose="020F0502020204030204" pitchFamily="34" charset="0"/>
                <a:cs typeface="Calibri" panose="020F0502020204030204" pitchFamily="34" charset="0"/>
              </a:rPr>
              <a:t>Horita</a:t>
            </a:r>
            <a:r>
              <a:rPr lang="en-US" sz="1800" dirty="0">
                <a:effectLst/>
                <a:latin typeface="Calibri" panose="020F0502020204030204" pitchFamily="34" charset="0"/>
                <a:ea typeface="Calibri" panose="020F0502020204030204" pitchFamily="34" charset="0"/>
                <a:cs typeface="Calibri" panose="020F0502020204030204" pitchFamily="34" charset="0"/>
              </a:rPr>
              <a:t> A, Weber LJ. Dephosphorylation of Psilocybin to Psilocin by Alkaline Phosphatase. </a:t>
            </a:r>
            <a:r>
              <a:rPr lang="en-US" sz="1800" i="1" dirty="0">
                <a:effectLst/>
                <a:latin typeface="Calibri" panose="020F0502020204030204" pitchFamily="34" charset="0"/>
                <a:ea typeface="Calibri" panose="020F0502020204030204" pitchFamily="34" charset="0"/>
                <a:cs typeface="Calibri" panose="020F0502020204030204" pitchFamily="34" charset="0"/>
              </a:rPr>
              <a:t>Exp Biol Med</a:t>
            </a:r>
            <a:r>
              <a:rPr lang="en-US" sz="1800" dirty="0">
                <a:effectLst/>
                <a:latin typeface="Calibri" panose="020F0502020204030204" pitchFamily="34" charset="0"/>
                <a:ea typeface="Calibri" panose="020F0502020204030204" pitchFamily="34" charset="0"/>
                <a:cs typeface="Calibri" panose="020F0502020204030204" pitchFamily="34" charset="0"/>
              </a:rPr>
              <a:t>. 1961;106(1):32-34. doi:10.3181/00379727-106-26228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2.	Leung AY, Paul AG. Baeocystin and Norbaeocystin: New Analogs of Psilocybin from Psilocybe </a:t>
            </a:r>
            <a:r>
              <a:rPr lang="en-US" sz="1800" dirty="0" err="1">
                <a:effectLst/>
                <a:latin typeface="Calibri" panose="020F0502020204030204" pitchFamily="34" charset="0"/>
                <a:ea typeface="Calibri" panose="020F0502020204030204" pitchFamily="34" charset="0"/>
                <a:cs typeface="Calibri" panose="020F0502020204030204" pitchFamily="34" charset="0"/>
              </a:rPr>
              <a:t>baeocystis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J Pharm Sci</a:t>
            </a:r>
            <a:r>
              <a:rPr lang="en-US" sz="1800" dirty="0">
                <a:effectLst/>
                <a:latin typeface="Calibri" panose="020F0502020204030204" pitchFamily="34" charset="0"/>
                <a:ea typeface="Calibri" panose="020F0502020204030204" pitchFamily="34" charset="0"/>
                <a:cs typeface="Calibri" panose="020F0502020204030204" pitchFamily="34" charset="0"/>
              </a:rPr>
              <a:t>. 1968;57(10):1667-1671. doi:10.1002/jps.2600571007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3.	Guzman G, Allen J, </a:t>
            </a:r>
            <a:r>
              <a:rPr lang="en-US" sz="1800" dirty="0" err="1">
                <a:effectLst/>
                <a:latin typeface="Calibri" panose="020F0502020204030204" pitchFamily="34" charset="0"/>
                <a:ea typeface="Calibri" panose="020F0502020204030204" pitchFamily="34" charset="0"/>
                <a:cs typeface="Calibri" panose="020F0502020204030204" pitchFamily="34" charset="0"/>
              </a:rPr>
              <a:t>Gartz</a:t>
            </a:r>
            <a:r>
              <a:rPr lang="en-US" sz="1800" dirty="0">
                <a:effectLst/>
                <a:latin typeface="Calibri" panose="020F0502020204030204" pitchFamily="34" charset="0"/>
                <a:ea typeface="Calibri" panose="020F0502020204030204" pitchFamily="34" charset="0"/>
                <a:cs typeface="Calibri" panose="020F0502020204030204" pitchFamily="34" charset="0"/>
              </a:rPr>
              <a:t> J. A worldwide geographical distribution of the neurotropic fungi, an analysis and discussion. </a:t>
            </a:r>
            <a:r>
              <a:rPr lang="en-US" sz="1800" i="1" dirty="0">
                <a:effectLst/>
                <a:latin typeface="Calibri" panose="020F0502020204030204" pitchFamily="34" charset="0"/>
                <a:ea typeface="Calibri" panose="020F0502020204030204" pitchFamily="34" charset="0"/>
                <a:cs typeface="Calibri" panose="020F0502020204030204" pitchFamily="34" charset="0"/>
              </a:rPr>
              <a:t>Ann Mus Civ </a:t>
            </a:r>
            <a:r>
              <a:rPr lang="en-US" sz="1800" i="1" dirty="0" err="1">
                <a:effectLst/>
                <a:latin typeface="Calibri" panose="020F0502020204030204" pitchFamily="34" charset="0"/>
                <a:ea typeface="Calibri" panose="020F0502020204030204" pitchFamily="34" charset="0"/>
                <a:cs typeface="Calibri" panose="020F0502020204030204" pitchFamily="34" charset="0"/>
              </a:rPr>
              <a:t>Rovereto</a:t>
            </a:r>
            <a:r>
              <a:rPr lang="en-US" sz="1800" dirty="0">
                <a:effectLst/>
                <a:latin typeface="Calibri" panose="020F0502020204030204" pitchFamily="34" charset="0"/>
                <a:ea typeface="Calibri" panose="020F0502020204030204" pitchFamily="34" charset="0"/>
                <a:cs typeface="Calibri" panose="020F0502020204030204" pitchFamily="34" charset="0"/>
              </a:rPr>
              <a:t>. 1998;14:189-280.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4.	Molecule of the Week Archive: Psilocybin. Published October 2, 2018. https://www.acs.org/content/acs/en/molecule-of-the-week/archive/p/psilocybin.html#:~:text=In%201958%2C%20Swiss%20chemist%20Albert,%E2%80%9Cfather%20of%20LSD%E2%80%9D.)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5.	Nichols DE. Psychedelics. Barker EL, ed. </a:t>
            </a:r>
            <a:r>
              <a:rPr lang="en-US" sz="1800" i="1" dirty="0" err="1">
                <a:effectLst/>
                <a:latin typeface="Calibri" panose="020F0502020204030204" pitchFamily="34" charset="0"/>
                <a:ea typeface="Calibri" panose="020F0502020204030204" pitchFamily="34" charset="0"/>
                <a:cs typeface="Calibri" panose="020F0502020204030204" pitchFamily="34" charset="0"/>
              </a:rPr>
              <a:t>Pharmacol</a:t>
            </a:r>
            <a:r>
              <a:rPr lang="en-US" sz="1800" i="1" dirty="0">
                <a:effectLst/>
                <a:latin typeface="Calibri" panose="020F0502020204030204" pitchFamily="34" charset="0"/>
                <a:ea typeface="Calibri" panose="020F0502020204030204" pitchFamily="34" charset="0"/>
                <a:cs typeface="Calibri" panose="020F0502020204030204" pitchFamily="34" charset="0"/>
              </a:rPr>
              <a:t> Rev</a:t>
            </a:r>
            <a:r>
              <a:rPr lang="en-US" sz="1800" dirty="0">
                <a:effectLst/>
                <a:latin typeface="Calibri" panose="020F0502020204030204" pitchFamily="34" charset="0"/>
                <a:ea typeface="Calibri" panose="020F0502020204030204" pitchFamily="34" charset="0"/>
                <a:cs typeface="Calibri" panose="020F0502020204030204" pitchFamily="34" charset="0"/>
              </a:rPr>
              <a:t>. 2016;68(2):264-355. doi:10.1124/pr.115.011478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6.	Sherwood AM, </a:t>
            </a:r>
            <a:r>
              <a:rPr lang="en-US" sz="1800" dirty="0" err="1">
                <a:effectLst/>
                <a:latin typeface="Calibri" panose="020F0502020204030204" pitchFamily="34" charset="0"/>
                <a:ea typeface="Calibri" panose="020F0502020204030204" pitchFamily="34" charset="0"/>
                <a:cs typeface="Calibri" panose="020F0502020204030204" pitchFamily="34" charset="0"/>
              </a:rPr>
              <a:t>Halberstadt</a:t>
            </a:r>
            <a:r>
              <a:rPr lang="en-US" sz="1800" dirty="0">
                <a:effectLst/>
                <a:latin typeface="Calibri" panose="020F0502020204030204" pitchFamily="34" charset="0"/>
                <a:ea typeface="Calibri" panose="020F0502020204030204" pitchFamily="34" charset="0"/>
                <a:cs typeface="Calibri" panose="020F0502020204030204" pitchFamily="34" charset="0"/>
              </a:rPr>
              <a:t> AL, Klein AK, et al. Synthesis and Biological Evaluation of Tryptamines Found in Hallucinogenic Mushrooms: Norbaeocystin, Baeocystin, </a:t>
            </a:r>
            <a:r>
              <a:rPr lang="en-US" sz="1800" dirty="0" err="1">
                <a:effectLst/>
                <a:latin typeface="Calibri" panose="020F0502020204030204" pitchFamily="34" charset="0"/>
                <a:ea typeface="Calibri" panose="020F0502020204030204" pitchFamily="34" charset="0"/>
                <a:cs typeface="Calibri" panose="020F0502020204030204" pitchFamily="34" charset="0"/>
              </a:rPr>
              <a:t>Norpsilocin</a:t>
            </a:r>
            <a:r>
              <a:rPr lang="en-US" sz="1800" dirty="0">
                <a:effectLst/>
                <a:latin typeface="Calibri" panose="020F0502020204030204" pitchFamily="34" charset="0"/>
                <a:ea typeface="Calibri" panose="020F0502020204030204" pitchFamily="34" charset="0"/>
                <a:cs typeface="Calibri" panose="020F0502020204030204" pitchFamily="34" charset="0"/>
              </a:rPr>
              <a:t>, and </a:t>
            </a:r>
            <a:r>
              <a:rPr lang="en-US" sz="1800" dirty="0" err="1">
                <a:effectLst/>
                <a:latin typeface="Calibri" panose="020F0502020204030204" pitchFamily="34" charset="0"/>
                <a:ea typeface="Calibri" panose="020F0502020204030204" pitchFamily="34" charset="0"/>
                <a:cs typeface="Calibri" panose="020F0502020204030204" pitchFamily="34" charset="0"/>
              </a:rPr>
              <a:t>Aeruginascin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J Nat Prod</a:t>
            </a:r>
            <a:r>
              <a:rPr lang="en-US" sz="1800" dirty="0">
                <a:effectLst/>
                <a:latin typeface="Calibri" panose="020F0502020204030204" pitchFamily="34" charset="0"/>
                <a:ea typeface="Calibri" panose="020F0502020204030204" pitchFamily="34" charset="0"/>
                <a:cs typeface="Calibri" panose="020F0502020204030204" pitchFamily="34" charset="0"/>
              </a:rPr>
              <a:t>. 2020;83(2):461-467. doi:10.1021/acs.jnatprod.9b01061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7.	</a:t>
            </a:r>
            <a:r>
              <a:rPr lang="en-US" sz="1800" dirty="0" err="1">
                <a:effectLst/>
                <a:latin typeface="Calibri" panose="020F0502020204030204" pitchFamily="34" charset="0"/>
                <a:ea typeface="Calibri" panose="020F0502020204030204" pitchFamily="34" charset="0"/>
                <a:cs typeface="Calibri" panose="020F0502020204030204" pitchFamily="34" charset="0"/>
              </a:rPr>
              <a:t>Carod</a:t>
            </a:r>
            <a:r>
              <a:rPr lang="en-US" sz="1800" dirty="0">
                <a:effectLst/>
                <a:latin typeface="Calibri" panose="020F0502020204030204" pitchFamily="34" charset="0"/>
                <a:ea typeface="Calibri" panose="020F0502020204030204" pitchFamily="34" charset="0"/>
                <a:cs typeface="Calibri" panose="020F0502020204030204" pitchFamily="34" charset="0"/>
              </a:rPr>
              <a:t>-Artal FJ. </a:t>
            </a:r>
            <a:r>
              <a:rPr lang="en-US" sz="1800" dirty="0" err="1">
                <a:effectLst/>
                <a:latin typeface="Calibri" panose="020F0502020204030204" pitchFamily="34" charset="0"/>
                <a:ea typeface="Calibri" panose="020F0502020204030204" pitchFamily="34" charset="0"/>
                <a:cs typeface="Calibri" panose="020F0502020204030204" pitchFamily="34" charset="0"/>
              </a:rPr>
              <a:t>Alucinógenos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en</a:t>
            </a:r>
            <a:r>
              <a:rPr lang="en-US" sz="1800" dirty="0">
                <a:effectLst/>
                <a:latin typeface="Calibri" panose="020F0502020204030204" pitchFamily="34" charset="0"/>
                <a:ea typeface="Calibri" panose="020F0502020204030204" pitchFamily="34" charset="0"/>
                <a:cs typeface="Calibri" panose="020F0502020204030204" pitchFamily="34" charset="0"/>
              </a:rPr>
              <a:t> las </a:t>
            </a:r>
            <a:r>
              <a:rPr lang="en-US" sz="1800" dirty="0" err="1">
                <a:effectLst/>
                <a:latin typeface="Calibri" panose="020F0502020204030204" pitchFamily="34" charset="0"/>
                <a:ea typeface="Calibri" panose="020F0502020204030204" pitchFamily="34" charset="0"/>
                <a:cs typeface="Calibri" panose="020F0502020204030204" pitchFamily="34" charset="0"/>
              </a:rPr>
              <a:t>culturas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precolombinas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mesoamericanas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Neurología</a:t>
            </a:r>
            <a:r>
              <a:rPr lang="en-US" sz="1800" dirty="0">
                <a:effectLst/>
                <a:latin typeface="Calibri" panose="020F0502020204030204" pitchFamily="34" charset="0"/>
                <a:ea typeface="Calibri" panose="020F0502020204030204" pitchFamily="34" charset="0"/>
                <a:cs typeface="Calibri" panose="020F0502020204030204" pitchFamily="34" charset="0"/>
              </a:rPr>
              <a:t>. 2015;30(1):42-49. doi:10.1016/j.nrl.2011.07.003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8.	Letcher A. Feasts and Revelations. In: </a:t>
            </a:r>
            <a:r>
              <a:rPr lang="en-US" sz="1800" i="1" dirty="0">
                <a:effectLst/>
                <a:latin typeface="Calibri" panose="020F0502020204030204" pitchFamily="34" charset="0"/>
                <a:ea typeface="Calibri" panose="020F0502020204030204" pitchFamily="34" charset="0"/>
                <a:cs typeface="Calibri" panose="020F0502020204030204" pitchFamily="34" charset="0"/>
              </a:rPr>
              <a:t>Shroom: A Cultural History of the Magic Mushroom</a:t>
            </a:r>
            <a:r>
              <a:rPr lang="en-US" sz="1800" dirty="0">
                <a:effectLst/>
                <a:latin typeface="Calibri" panose="020F0502020204030204" pitchFamily="34" charset="0"/>
                <a:ea typeface="Calibri" panose="020F0502020204030204" pitchFamily="34" charset="0"/>
                <a:cs typeface="Calibri" panose="020F0502020204030204" pitchFamily="34" charset="0"/>
              </a:rPr>
              <a:t>. Reprint. Ecco; 2008:74-77.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9.	Gordon Wasson R. Seeking the Magic Mushroom. </a:t>
            </a:r>
            <a:r>
              <a:rPr lang="en-US" sz="1800" i="1" dirty="0">
                <a:effectLst/>
                <a:latin typeface="Calibri" panose="020F0502020204030204" pitchFamily="34" charset="0"/>
                <a:ea typeface="Calibri" panose="020F0502020204030204" pitchFamily="34" charset="0"/>
                <a:cs typeface="Calibri" panose="020F0502020204030204" pitchFamily="34" charset="0"/>
              </a:rPr>
              <a:t>LIFE Mag</a:t>
            </a:r>
            <a:r>
              <a:rPr lang="en-US" sz="1800" dirty="0">
                <a:effectLst/>
                <a:latin typeface="Calibri" panose="020F0502020204030204" pitchFamily="34" charset="0"/>
                <a:ea typeface="Calibri" panose="020F0502020204030204" pitchFamily="34" charset="0"/>
                <a:cs typeface="Calibri" panose="020F0502020204030204" pitchFamily="34" charset="0"/>
              </a:rPr>
              <a:t>. 1957;42(19):100-110, 113-114, 117-118, 120.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10.	Pollan M. In: </a:t>
            </a:r>
            <a:r>
              <a:rPr lang="en-US" sz="1800" i="1" dirty="0">
                <a:effectLst/>
                <a:latin typeface="Calibri" panose="020F0502020204030204" pitchFamily="34" charset="0"/>
                <a:ea typeface="Calibri" panose="020F0502020204030204" pitchFamily="34" charset="0"/>
                <a:cs typeface="Calibri" panose="020F0502020204030204" pitchFamily="34" charset="0"/>
              </a:rPr>
              <a:t>How to Change Your Mind: What the New Science of Psychedelics Teaches Us About Consciousness, Dying, Addiction, Depression, and Transcendence</a:t>
            </a:r>
            <a:r>
              <a:rPr lang="en-US" sz="1800" dirty="0">
                <a:effectLst/>
                <a:latin typeface="Calibri" panose="020F0502020204030204" pitchFamily="34" charset="0"/>
                <a:ea typeface="Calibri" panose="020F0502020204030204" pitchFamily="34" charset="0"/>
                <a:cs typeface="Calibri" panose="020F0502020204030204" pitchFamily="34" charset="0"/>
              </a:rPr>
              <a:t>. Penguin Press; 2018.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11.	Controlled Substance Act. https://www.law.cornell.edu/uscode/text/21/812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12.	Carhart-Harris RL, Roseman L, </a:t>
            </a:r>
            <a:r>
              <a:rPr lang="en-US" sz="1800" dirty="0" err="1">
                <a:effectLst/>
                <a:latin typeface="Calibri" panose="020F0502020204030204" pitchFamily="34" charset="0"/>
                <a:ea typeface="Calibri" panose="020F0502020204030204" pitchFamily="34" charset="0"/>
                <a:cs typeface="Calibri" panose="020F0502020204030204" pitchFamily="34" charset="0"/>
              </a:rPr>
              <a:t>Bolstridge</a:t>
            </a:r>
            <a:r>
              <a:rPr lang="en-US" sz="1800" dirty="0">
                <a:effectLst/>
                <a:latin typeface="Calibri" panose="020F0502020204030204" pitchFamily="34" charset="0"/>
                <a:ea typeface="Calibri" panose="020F0502020204030204" pitchFamily="34" charset="0"/>
                <a:cs typeface="Calibri" panose="020F0502020204030204" pitchFamily="34" charset="0"/>
              </a:rPr>
              <a:t> M, et al. Psilocybin for treatment-resistant depression: fMRI-measured brain mechanisms. </a:t>
            </a:r>
            <a:r>
              <a:rPr lang="en-US" sz="1800" i="1" dirty="0">
                <a:effectLst/>
                <a:latin typeface="Calibri" panose="020F0502020204030204" pitchFamily="34" charset="0"/>
                <a:ea typeface="Calibri" panose="020F0502020204030204" pitchFamily="34" charset="0"/>
                <a:cs typeface="Calibri" panose="020F0502020204030204" pitchFamily="34" charset="0"/>
              </a:rPr>
              <a:t>Sci Rep</a:t>
            </a:r>
            <a:r>
              <a:rPr lang="en-US" sz="1800" dirty="0">
                <a:effectLst/>
                <a:latin typeface="Calibri" panose="020F0502020204030204" pitchFamily="34" charset="0"/>
                <a:ea typeface="Calibri" panose="020F0502020204030204" pitchFamily="34" charset="0"/>
                <a:cs typeface="Calibri" panose="020F0502020204030204" pitchFamily="34" charset="0"/>
              </a:rPr>
              <a:t>. 2017;7(1):13187. doi:10.1038/s41598-017-13282-7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13.	Carhart-Harris R, </a:t>
            </a:r>
            <a:r>
              <a:rPr lang="en-US" sz="1800" dirty="0" err="1">
                <a:effectLst/>
                <a:latin typeface="Calibri" panose="020F0502020204030204" pitchFamily="34" charset="0"/>
                <a:ea typeface="Calibri" panose="020F0502020204030204" pitchFamily="34" charset="0"/>
                <a:cs typeface="Calibri" panose="020F0502020204030204" pitchFamily="34" charset="0"/>
              </a:rPr>
              <a:t>Giribaldi</a:t>
            </a:r>
            <a:r>
              <a:rPr lang="en-US" sz="1800" dirty="0">
                <a:effectLst/>
                <a:latin typeface="Calibri" panose="020F0502020204030204" pitchFamily="34" charset="0"/>
                <a:ea typeface="Calibri" panose="020F0502020204030204" pitchFamily="34" charset="0"/>
                <a:cs typeface="Calibri" panose="020F0502020204030204" pitchFamily="34" charset="0"/>
              </a:rPr>
              <a:t> B, Watts R, et al. Trial of Psilocybin versus Escitalopram for Depression. </a:t>
            </a:r>
            <a:r>
              <a:rPr lang="en-US" sz="1800" i="1" dirty="0">
                <a:effectLst/>
                <a:latin typeface="Calibri" panose="020F0502020204030204" pitchFamily="34" charset="0"/>
                <a:ea typeface="Calibri" panose="020F0502020204030204" pitchFamily="34" charset="0"/>
                <a:cs typeface="Calibri" panose="020F0502020204030204" pitchFamily="34" charset="0"/>
              </a:rPr>
              <a:t>N </a:t>
            </a:r>
            <a:r>
              <a:rPr lang="en-US" sz="1800" i="1" dirty="0" err="1">
                <a:effectLst/>
                <a:latin typeface="Calibri" panose="020F0502020204030204" pitchFamily="34" charset="0"/>
                <a:ea typeface="Calibri" panose="020F0502020204030204" pitchFamily="34" charset="0"/>
                <a:cs typeface="Calibri" panose="020F0502020204030204" pitchFamily="34" charset="0"/>
              </a:rPr>
              <a:t>Engl</a:t>
            </a:r>
            <a:r>
              <a:rPr lang="en-US" sz="1800" i="1" dirty="0">
                <a:effectLst/>
                <a:latin typeface="Calibri" panose="020F0502020204030204" pitchFamily="34" charset="0"/>
                <a:ea typeface="Calibri" panose="020F0502020204030204" pitchFamily="34" charset="0"/>
                <a:cs typeface="Calibri" panose="020F0502020204030204" pitchFamily="34" charset="0"/>
              </a:rPr>
              <a:t> J Med</a:t>
            </a:r>
            <a:r>
              <a:rPr lang="en-US" sz="1800" dirty="0">
                <a:effectLst/>
                <a:latin typeface="Calibri" panose="020F0502020204030204" pitchFamily="34" charset="0"/>
                <a:ea typeface="Calibri" panose="020F0502020204030204" pitchFamily="34" charset="0"/>
                <a:cs typeface="Calibri" panose="020F0502020204030204" pitchFamily="34" charset="0"/>
              </a:rPr>
              <a:t>. 2021;384(15):1402-1411. doi:10.1056/NEJMoa2032994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19552308"/>
      </p:ext>
    </p:extLst>
  </p:cSld>
  <p:clrMapOvr>
    <a:masterClrMapping/>
  </p:clrMapOvr>
  <mc:AlternateContent xmlns:mc="http://schemas.openxmlformats.org/markup-compatibility/2006" xmlns:p14="http://schemas.microsoft.com/office/powerpoint/2010/main">
    <mc:Choice Requires="p14">
      <p:transition spd="slow" p14:dur="2000" advTm="5663"/>
    </mc:Choice>
    <mc:Fallback xmlns="">
      <p:transition spd="slow" advTm="566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light bulb&#10;&#10;Description automatically generated with medium confidence">
            <a:extLst>
              <a:ext uri="{FF2B5EF4-FFF2-40B4-BE49-F238E27FC236}">
                <a16:creationId xmlns:a16="http://schemas.microsoft.com/office/drawing/2014/main" id="{4ABD643D-7FBA-4550-0DB5-901FDFFCEE79}"/>
              </a:ext>
            </a:extLst>
          </p:cNvPr>
          <p:cNvPicPr>
            <a:picLocks noChangeAspect="1"/>
          </p:cNvPicPr>
          <p:nvPr/>
        </p:nvPicPr>
        <p:blipFill rotWithShape="1">
          <a:blip r:embed="rId2">
            <a:extLst>
              <a:ext uri="{28A0092B-C50C-407E-A947-70E740481C1C}">
                <a14:useLocalDpi xmlns:a14="http://schemas.microsoft.com/office/drawing/2010/main" val="0"/>
              </a:ext>
            </a:extLst>
          </a:blip>
          <a:srcRect t="772" b="14854"/>
          <a:stretch/>
        </p:blipFill>
        <p:spPr>
          <a:xfrm>
            <a:off x="0" y="0"/>
            <a:ext cx="12192000" cy="6858000"/>
          </a:xfrm>
          <a:prstGeom prst="rect">
            <a:avLst/>
          </a:prstGeom>
        </p:spPr>
      </p:pic>
      <p:sp>
        <p:nvSpPr>
          <p:cNvPr id="2" name="Title 1">
            <a:extLst>
              <a:ext uri="{FF2B5EF4-FFF2-40B4-BE49-F238E27FC236}">
                <a16:creationId xmlns:a16="http://schemas.microsoft.com/office/drawing/2014/main" id="{FD16A6BF-0966-8658-8E6E-3BBD1478DCD9}"/>
              </a:ext>
            </a:extLst>
          </p:cNvPr>
          <p:cNvSpPr>
            <a:spLocks noGrp="1"/>
          </p:cNvSpPr>
          <p:nvPr>
            <p:ph type="title"/>
          </p:nvPr>
        </p:nvSpPr>
        <p:spPr>
          <a:xfrm>
            <a:off x="119109" y="72162"/>
            <a:ext cx="10515600" cy="700195"/>
          </a:xfrm>
        </p:spPr>
        <p:txBody>
          <a:bodyPr/>
          <a:lstStyle/>
          <a:p>
            <a:pPr algn="ctr"/>
            <a:r>
              <a:rPr lang="en-US" dirty="0"/>
              <a:t>References </a:t>
            </a:r>
          </a:p>
        </p:txBody>
      </p:sp>
      <p:sp>
        <p:nvSpPr>
          <p:cNvPr id="7" name="Content Placeholder 6">
            <a:extLst>
              <a:ext uri="{FF2B5EF4-FFF2-40B4-BE49-F238E27FC236}">
                <a16:creationId xmlns:a16="http://schemas.microsoft.com/office/drawing/2014/main" id="{DBCAB160-9B2F-96F3-1C4A-63C2E89714E5}"/>
              </a:ext>
            </a:extLst>
          </p:cNvPr>
          <p:cNvSpPr>
            <a:spLocks noGrp="1"/>
          </p:cNvSpPr>
          <p:nvPr>
            <p:ph idx="1"/>
          </p:nvPr>
        </p:nvSpPr>
        <p:spPr>
          <a:xfrm>
            <a:off x="235169" y="700195"/>
            <a:ext cx="11721662" cy="6085643"/>
          </a:xfrm>
        </p:spPr>
        <p:txBody>
          <a:bodyPr>
            <a:normAutofit fontScale="47500" lnSpcReduction="20000"/>
          </a:bodyPr>
          <a:lstStyle/>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14.	Carhart-Harris RL, </a:t>
            </a:r>
            <a:r>
              <a:rPr lang="en-US" sz="2900" dirty="0" err="1">
                <a:effectLst/>
                <a:latin typeface="Calibri" panose="020F0502020204030204" pitchFamily="34" charset="0"/>
                <a:ea typeface="Calibri" panose="020F0502020204030204" pitchFamily="34" charset="0"/>
                <a:cs typeface="Calibri" panose="020F0502020204030204" pitchFamily="34" charset="0"/>
              </a:rPr>
              <a:t>Bolstridge</a:t>
            </a:r>
            <a:r>
              <a:rPr lang="en-US" sz="2900" dirty="0">
                <a:effectLst/>
                <a:latin typeface="Calibri" panose="020F0502020204030204" pitchFamily="34" charset="0"/>
                <a:ea typeface="Calibri" panose="020F0502020204030204" pitchFamily="34" charset="0"/>
                <a:cs typeface="Calibri" panose="020F0502020204030204" pitchFamily="34" charset="0"/>
              </a:rPr>
              <a:t> M, Rucker J, et al. Psilocybin with psychological support for treatment-resistant depression: an open-label feasibility study. </a:t>
            </a:r>
            <a:r>
              <a:rPr lang="en-US" sz="2900" i="1" dirty="0">
                <a:effectLst/>
                <a:latin typeface="Calibri" panose="020F0502020204030204" pitchFamily="34" charset="0"/>
                <a:ea typeface="Calibri" panose="020F0502020204030204" pitchFamily="34" charset="0"/>
                <a:cs typeface="Calibri" panose="020F0502020204030204" pitchFamily="34" charset="0"/>
              </a:rPr>
              <a:t>Lancet Psychiatry</a:t>
            </a:r>
            <a:r>
              <a:rPr lang="en-US" sz="2900" dirty="0">
                <a:effectLst/>
                <a:latin typeface="Calibri" panose="020F0502020204030204" pitchFamily="34" charset="0"/>
                <a:ea typeface="Calibri" panose="020F0502020204030204" pitchFamily="34" charset="0"/>
                <a:cs typeface="Calibri" panose="020F0502020204030204" pitchFamily="34" charset="0"/>
              </a:rPr>
              <a:t>. 2016;3(7):619-627. doi:10.1016/S2215-0366(16)30065-7</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15.	</a:t>
            </a:r>
            <a:r>
              <a:rPr lang="en-US" sz="2900" dirty="0" err="1">
                <a:effectLst/>
                <a:latin typeface="Calibri" panose="020F0502020204030204" pitchFamily="34" charset="0"/>
                <a:ea typeface="Calibri" panose="020F0502020204030204" pitchFamily="34" charset="0"/>
                <a:cs typeface="Calibri" panose="020F0502020204030204" pitchFamily="34" charset="0"/>
              </a:rPr>
              <a:t>Gukasyan</a:t>
            </a:r>
            <a:r>
              <a:rPr lang="en-US" sz="2900" dirty="0">
                <a:effectLst/>
                <a:latin typeface="Calibri" panose="020F0502020204030204" pitchFamily="34" charset="0"/>
                <a:ea typeface="Calibri" panose="020F0502020204030204" pitchFamily="34" charset="0"/>
                <a:cs typeface="Calibri" panose="020F0502020204030204" pitchFamily="34" charset="0"/>
              </a:rPr>
              <a:t> N, Davis AK, Barrett FS, et al. Efficacy and safety of psilocybin-assisted treatment for major depressive disorder: Prospective 12-month follow-up. </a:t>
            </a:r>
            <a:r>
              <a:rPr lang="en-US" sz="2900" i="1" dirty="0">
                <a:effectLst/>
                <a:latin typeface="Calibri" panose="020F0502020204030204" pitchFamily="34" charset="0"/>
                <a:ea typeface="Calibri" panose="020F0502020204030204" pitchFamily="34" charset="0"/>
                <a:cs typeface="Calibri" panose="020F0502020204030204" pitchFamily="34" charset="0"/>
              </a:rPr>
              <a:t>J </a:t>
            </a:r>
            <a:r>
              <a:rPr lang="en-US" sz="2900" i="1" dirty="0" err="1">
                <a:effectLst/>
                <a:latin typeface="Calibri" panose="020F0502020204030204" pitchFamily="34" charset="0"/>
                <a:ea typeface="Calibri" panose="020F0502020204030204" pitchFamily="34" charset="0"/>
                <a:cs typeface="Calibri" panose="020F0502020204030204" pitchFamily="34" charset="0"/>
              </a:rPr>
              <a:t>Psychopharmacol</a:t>
            </a:r>
            <a:r>
              <a:rPr lang="en-US" sz="2900" i="1" dirty="0">
                <a:effectLst/>
                <a:latin typeface="Calibri" panose="020F0502020204030204" pitchFamily="34" charset="0"/>
                <a:ea typeface="Calibri" panose="020F0502020204030204" pitchFamily="34" charset="0"/>
                <a:cs typeface="Calibri" panose="020F0502020204030204" pitchFamily="34" charset="0"/>
              </a:rPr>
              <a:t> (</a:t>
            </a:r>
            <a:r>
              <a:rPr lang="en-US" sz="2900" i="1" dirty="0" err="1">
                <a:effectLst/>
                <a:latin typeface="Calibri" panose="020F0502020204030204" pitchFamily="34" charset="0"/>
                <a:ea typeface="Calibri" panose="020F0502020204030204" pitchFamily="34" charset="0"/>
                <a:cs typeface="Calibri" panose="020F0502020204030204" pitchFamily="34" charset="0"/>
              </a:rPr>
              <a:t>Oxf</a:t>
            </a:r>
            <a:r>
              <a:rPr lang="en-US" sz="2900" i="1" dirty="0">
                <a:effectLst/>
                <a:latin typeface="Calibri" panose="020F0502020204030204" pitchFamily="34" charset="0"/>
                <a:ea typeface="Calibri" panose="020F0502020204030204" pitchFamily="34" charset="0"/>
                <a:cs typeface="Calibri" panose="020F0502020204030204" pitchFamily="34" charset="0"/>
              </a:rPr>
              <a:t>)</a:t>
            </a:r>
            <a:r>
              <a:rPr lang="en-US" sz="2900" dirty="0">
                <a:effectLst/>
                <a:latin typeface="Calibri" panose="020F0502020204030204" pitchFamily="34" charset="0"/>
                <a:ea typeface="Calibri" panose="020F0502020204030204" pitchFamily="34" charset="0"/>
                <a:cs typeface="Calibri" panose="020F0502020204030204" pitchFamily="34" charset="0"/>
              </a:rPr>
              <a:t>. 2022;36(2):151-158. doi:10.1177/02698811211073759</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16.	Davis AK, Barrett FS, May DG, et al. Effects of Psilocybin-Assisted Therapy on Major Depressive Disorder: A Randomized Clinical Trial. </a:t>
            </a:r>
            <a:r>
              <a:rPr lang="en-US" sz="2900" i="1" dirty="0">
                <a:effectLst/>
                <a:latin typeface="Calibri" panose="020F0502020204030204" pitchFamily="34" charset="0"/>
                <a:ea typeface="Calibri" panose="020F0502020204030204" pitchFamily="34" charset="0"/>
                <a:cs typeface="Calibri" panose="020F0502020204030204" pitchFamily="34" charset="0"/>
              </a:rPr>
              <a:t>JAMA Psychiatry</a:t>
            </a:r>
            <a:r>
              <a:rPr lang="en-US" sz="2900" dirty="0">
                <a:effectLst/>
                <a:latin typeface="Calibri" panose="020F0502020204030204" pitchFamily="34" charset="0"/>
                <a:ea typeface="Calibri" panose="020F0502020204030204" pitchFamily="34" charset="0"/>
                <a:cs typeface="Calibri" panose="020F0502020204030204" pitchFamily="34" charset="0"/>
              </a:rPr>
              <a:t>. 2021;78(5):481. doi:10.1001/jamapsychiatry.2020.3285</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17.	</a:t>
            </a:r>
            <a:r>
              <a:rPr lang="en-US" sz="2900" dirty="0" err="1">
                <a:effectLst/>
                <a:latin typeface="Calibri" panose="020F0502020204030204" pitchFamily="34" charset="0"/>
                <a:ea typeface="Calibri" panose="020F0502020204030204" pitchFamily="34" charset="0"/>
                <a:cs typeface="Calibri" panose="020F0502020204030204" pitchFamily="34" charset="0"/>
              </a:rPr>
              <a:t>Zeifman</a:t>
            </a:r>
            <a:r>
              <a:rPr lang="en-US" sz="2900" dirty="0">
                <a:effectLst/>
                <a:latin typeface="Calibri" panose="020F0502020204030204" pitchFamily="34" charset="0"/>
                <a:ea typeface="Calibri" panose="020F0502020204030204" pitchFamily="34" charset="0"/>
                <a:cs typeface="Calibri" panose="020F0502020204030204" pitchFamily="34" charset="0"/>
              </a:rPr>
              <a:t> RJ, Yu D, Singhal N, Wang G, Nayak SM, Weissman CR. Decreases in Suicidality Following Psychedelic Therapy: A Meta-Analysis of Individual Patient Data Across Clinical Trials. </a:t>
            </a:r>
            <a:r>
              <a:rPr lang="en-US" sz="2900" i="1" dirty="0">
                <a:effectLst/>
                <a:latin typeface="Calibri" panose="020F0502020204030204" pitchFamily="34" charset="0"/>
                <a:ea typeface="Calibri" panose="020F0502020204030204" pitchFamily="34" charset="0"/>
                <a:cs typeface="Calibri" panose="020F0502020204030204" pitchFamily="34" charset="0"/>
              </a:rPr>
              <a:t>J Clin Psychiatry</a:t>
            </a:r>
            <a:r>
              <a:rPr lang="en-US" sz="2900" dirty="0">
                <a:effectLst/>
                <a:latin typeface="Calibri" panose="020F0502020204030204" pitchFamily="34" charset="0"/>
                <a:ea typeface="Calibri" panose="020F0502020204030204" pitchFamily="34" charset="0"/>
                <a:cs typeface="Calibri" panose="020F0502020204030204" pitchFamily="34" charset="0"/>
              </a:rPr>
              <a:t>. 2022;83(2). doi:10.4088/JCP.21r14057</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18.	Ross S, </a:t>
            </a:r>
            <a:r>
              <a:rPr lang="en-US" sz="2900" dirty="0" err="1">
                <a:effectLst/>
                <a:latin typeface="Calibri" panose="020F0502020204030204" pitchFamily="34" charset="0"/>
                <a:ea typeface="Calibri" panose="020F0502020204030204" pitchFamily="34" charset="0"/>
                <a:cs typeface="Calibri" panose="020F0502020204030204" pitchFamily="34" charset="0"/>
              </a:rPr>
              <a:t>Bossis</a:t>
            </a:r>
            <a:r>
              <a:rPr lang="en-US" sz="2900" dirty="0">
                <a:effectLst/>
                <a:latin typeface="Calibri" panose="020F0502020204030204" pitchFamily="34" charset="0"/>
                <a:ea typeface="Calibri" panose="020F0502020204030204" pitchFamily="34" charset="0"/>
                <a:cs typeface="Calibri" panose="020F0502020204030204" pitchFamily="34" charset="0"/>
              </a:rPr>
              <a:t> A, </a:t>
            </a:r>
            <a:r>
              <a:rPr lang="en-US" sz="2900" dirty="0" err="1">
                <a:effectLst/>
                <a:latin typeface="Calibri" panose="020F0502020204030204" pitchFamily="34" charset="0"/>
                <a:ea typeface="Calibri" panose="020F0502020204030204" pitchFamily="34" charset="0"/>
                <a:cs typeface="Calibri" panose="020F0502020204030204" pitchFamily="34" charset="0"/>
              </a:rPr>
              <a:t>Guss</a:t>
            </a:r>
            <a:r>
              <a:rPr lang="en-US" sz="2900" dirty="0">
                <a:effectLst/>
                <a:latin typeface="Calibri" panose="020F0502020204030204" pitchFamily="34" charset="0"/>
                <a:ea typeface="Calibri" panose="020F0502020204030204" pitchFamily="34" charset="0"/>
                <a:cs typeface="Calibri" panose="020F0502020204030204" pitchFamily="34" charset="0"/>
              </a:rPr>
              <a:t> J, et al. Rapid and sustained symptom reduction following psilocybin treatment for anxiety and depression in patients with life-threatening cancer: a randomized controlled trial. </a:t>
            </a:r>
            <a:r>
              <a:rPr lang="en-US" sz="2900" i="1" dirty="0">
                <a:effectLst/>
                <a:latin typeface="Calibri" panose="020F0502020204030204" pitchFamily="34" charset="0"/>
                <a:ea typeface="Calibri" panose="020F0502020204030204" pitchFamily="34" charset="0"/>
                <a:cs typeface="Calibri" panose="020F0502020204030204" pitchFamily="34" charset="0"/>
              </a:rPr>
              <a:t>J </a:t>
            </a:r>
            <a:r>
              <a:rPr lang="en-US" sz="2900" i="1" dirty="0" err="1">
                <a:effectLst/>
                <a:latin typeface="Calibri" panose="020F0502020204030204" pitchFamily="34" charset="0"/>
                <a:ea typeface="Calibri" panose="020F0502020204030204" pitchFamily="34" charset="0"/>
                <a:cs typeface="Calibri" panose="020F0502020204030204" pitchFamily="34" charset="0"/>
              </a:rPr>
              <a:t>Psychopharmacol</a:t>
            </a:r>
            <a:r>
              <a:rPr lang="en-US" sz="2900" i="1" dirty="0">
                <a:effectLst/>
                <a:latin typeface="Calibri" panose="020F0502020204030204" pitchFamily="34" charset="0"/>
                <a:ea typeface="Calibri" panose="020F0502020204030204" pitchFamily="34" charset="0"/>
                <a:cs typeface="Calibri" panose="020F0502020204030204" pitchFamily="34" charset="0"/>
              </a:rPr>
              <a:t> (</a:t>
            </a:r>
            <a:r>
              <a:rPr lang="en-US" sz="2900" i="1" dirty="0" err="1">
                <a:effectLst/>
                <a:latin typeface="Calibri" panose="020F0502020204030204" pitchFamily="34" charset="0"/>
                <a:ea typeface="Calibri" panose="020F0502020204030204" pitchFamily="34" charset="0"/>
                <a:cs typeface="Calibri" panose="020F0502020204030204" pitchFamily="34" charset="0"/>
              </a:rPr>
              <a:t>Oxf</a:t>
            </a:r>
            <a:r>
              <a:rPr lang="en-US" sz="2900" i="1" dirty="0">
                <a:effectLst/>
                <a:latin typeface="Calibri" panose="020F0502020204030204" pitchFamily="34" charset="0"/>
                <a:ea typeface="Calibri" panose="020F0502020204030204" pitchFamily="34" charset="0"/>
                <a:cs typeface="Calibri" panose="020F0502020204030204" pitchFamily="34" charset="0"/>
              </a:rPr>
              <a:t>)</a:t>
            </a:r>
            <a:r>
              <a:rPr lang="en-US" sz="2900" dirty="0">
                <a:effectLst/>
                <a:latin typeface="Calibri" panose="020F0502020204030204" pitchFamily="34" charset="0"/>
                <a:ea typeface="Calibri" panose="020F0502020204030204" pitchFamily="34" charset="0"/>
                <a:cs typeface="Calibri" panose="020F0502020204030204" pitchFamily="34" charset="0"/>
              </a:rPr>
              <a:t>. 2016;30(12):1165-1180. doi:10.1177/0269881116675512</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19.	</a:t>
            </a:r>
            <a:r>
              <a:rPr lang="en-US" sz="2900" dirty="0" err="1">
                <a:effectLst/>
                <a:latin typeface="Calibri" panose="020F0502020204030204" pitchFamily="34" charset="0"/>
                <a:ea typeface="Calibri" panose="020F0502020204030204" pitchFamily="34" charset="0"/>
                <a:cs typeface="Calibri" panose="020F0502020204030204" pitchFamily="34" charset="0"/>
              </a:rPr>
              <a:t>Agin-Liebes</a:t>
            </a:r>
            <a:r>
              <a:rPr lang="en-US" sz="2900" dirty="0">
                <a:effectLst/>
                <a:latin typeface="Calibri" panose="020F0502020204030204" pitchFamily="34" charset="0"/>
                <a:ea typeface="Calibri" panose="020F0502020204030204" pitchFamily="34" charset="0"/>
                <a:cs typeface="Calibri" panose="020F0502020204030204" pitchFamily="34" charset="0"/>
              </a:rPr>
              <a:t> GI, Malone T, </a:t>
            </a:r>
            <a:r>
              <a:rPr lang="en-US" sz="2900" dirty="0" err="1">
                <a:effectLst/>
                <a:latin typeface="Calibri" panose="020F0502020204030204" pitchFamily="34" charset="0"/>
                <a:ea typeface="Calibri" panose="020F0502020204030204" pitchFamily="34" charset="0"/>
                <a:cs typeface="Calibri" panose="020F0502020204030204" pitchFamily="34" charset="0"/>
              </a:rPr>
              <a:t>Yalch</a:t>
            </a:r>
            <a:r>
              <a:rPr lang="en-US" sz="2900" dirty="0">
                <a:effectLst/>
                <a:latin typeface="Calibri" panose="020F0502020204030204" pitchFamily="34" charset="0"/>
                <a:ea typeface="Calibri" panose="020F0502020204030204" pitchFamily="34" charset="0"/>
                <a:cs typeface="Calibri" panose="020F0502020204030204" pitchFamily="34" charset="0"/>
              </a:rPr>
              <a:t> MM, et al. Long-term follow-up of psilocybin-assisted psychotherapy for psychiatric and existential distress in patients with life-threatening cancer. </a:t>
            </a:r>
            <a:r>
              <a:rPr lang="en-US" sz="2900" i="1" dirty="0">
                <a:effectLst/>
                <a:latin typeface="Calibri" panose="020F0502020204030204" pitchFamily="34" charset="0"/>
                <a:ea typeface="Calibri" panose="020F0502020204030204" pitchFamily="34" charset="0"/>
                <a:cs typeface="Calibri" panose="020F0502020204030204" pitchFamily="34" charset="0"/>
              </a:rPr>
              <a:t>J </a:t>
            </a:r>
            <a:r>
              <a:rPr lang="en-US" sz="2900" i="1" dirty="0" err="1">
                <a:effectLst/>
                <a:latin typeface="Calibri" panose="020F0502020204030204" pitchFamily="34" charset="0"/>
                <a:ea typeface="Calibri" panose="020F0502020204030204" pitchFamily="34" charset="0"/>
                <a:cs typeface="Calibri" panose="020F0502020204030204" pitchFamily="34" charset="0"/>
              </a:rPr>
              <a:t>Psychopharmacol</a:t>
            </a:r>
            <a:r>
              <a:rPr lang="en-US" sz="2900" i="1" dirty="0">
                <a:effectLst/>
                <a:latin typeface="Calibri" panose="020F0502020204030204" pitchFamily="34" charset="0"/>
                <a:ea typeface="Calibri" panose="020F0502020204030204" pitchFamily="34" charset="0"/>
                <a:cs typeface="Calibri" panose="020F0502020204030204" pitchFamily="34" charset="0"/>
              </a:rPr>
              <a:t> (</a:t>
            </a:r>
            <a:r>
              <a:rPr lang="en-US" sz="2900" i="1" dirty="0" err="1">
                <a:effectLst/>
                <a:latin typeface="Calibri" panose="020F0502020204030204" pitchFamily="34" charset="0"/>
                <a:ea typeface="Calibri" panose="020F0502020204030204" pitchFamily="34" charset="0"/>
                <a:cs typeface="Calibri" panose="020F0502020204030204" pitchFamily="34" charset="0"/>
              </a:rPr>
              <a:t>Oxf</a:t>
            </a:r>
            <a:r>
              <a:rPr lang="en-US" sz="2900" i="1" dirty="0">
                <a:effectLst/>
                <a:latin typeface="Calibri" panose="020F0502020204030204" pitchFamily="34" charset="0"/>
                <a:ea typeface="Calibri" panose="020F0502020204030204" pitchFamily="34" charset="0"/>
                <a:cs typeface="Calibri" panose="020F0502020204030204" pitchFamily="34" charset="0"/>
              </a:rPr>
              <a:t>)</a:t>
            </a:r>
            <a:r>
              <a:rPr lang="en-US" sz="2900" dirty="0">
                <a:effectLst/>
                <a:latin typeface="Calibri" panose="020F0502020204030204" pitchFamily="34" charset="0"/>
                <a:ea typeface="Calibri" panose="020F0502020204030204" pitchFamily="34" charset="0"/>
                <a:cs typeface="Calibri" panose="020F0502020204030204" pitchFamily="34" charset="0"/>
              </a:rPr>
              <a:t>. 2020;34(2):155-166. doi:10.1177/0269881119897615</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20.	Griffiths RR, Johnson MW, Carducci MA, et al. Psilocybin produces substantial and sustained decreases in depression and anxiety in patients with life-threatening cancer: A randomized double-blind trial. </a:t>
            </a:r>
            <a:r>
              <a:rPr lang="en-US" sz="2900" i="1" dirty="0">
                <a:effectLst/>
                <a:latin typeface="Calibri" panose="020F0502020204030204" pitchFamily="34" charset="0"/>
                <a:ea typeface="Calibri" panose="020F0502020204030204" pitchFamily="34" charset="0"/>
                <a:cs typeface="Calibri" panose="020F0502020204030204" pitchFamily="34" charset="0"/>
              </a:rPr>
              <a:t>J </a:t>
            </a:r>
            <a:r>
              <a:rPr lang="en-US" sz="2900" i="1" dirty="0" err="1">
                <a:effectLst/>
                <a:latin typeface="Calibri" panose="020F0502020204030204" pitchFamily="34" charset="0"/>
                <a:ea typeface="Calibri" panose="020F0502020204030204" pitchFamily="34" charset="0"/>
                <a:cs typeface="Calibri" panose="020F0502020204030204" pitchFamily="34" charset="0"/>
              </a:rPr>
              <a:t>Psychopharmacol</a:t>
            </a:r>
            <a:r>
              <a:rPr lang="en-US" sz="2900" i="1" dirty="0">
                <a:effectLst/>
                <a:latin typeface="Calibri" panose="020F0502020204030204" pitchFamily="34" charset="0"/>
                <a:ea typeface="Calibri" panose="020F0502020204030204" pitchFamily="34" charset="0"/>
                <a:cs typeface="Calibri" panose="020F0502020204030204" pitchFamily="34" charset="0"/>
              </a:rPr>
              <a:t> (</a:t>
            </a:r>
            <a:r>
              <a:rPr lang="en-US" sz="2900" i="1" dirty="0" err="1">
                <a:effectLst/>
                <a:latin typeface="Calibri" panose="020F0502020204030204" pitchFamily="34" charset="0"/>
                <a:ea typeface="Calibri" panose="020F0502020204030204" pitchFamily="34" charset="0"/>
                <a:cs typeface="Calibri" panose="020F0502020204030204" pitchFamily="34" charset="0"/>
              </a:rPr>
              <a:t>Oxf</a:t>
            </a:r>
            <a:r>
              <a:rPr lang="en-US" sz="2900" i="1" dirty="0">
                <a:effectLst/>
                <a:latin typeface="Calibri" panose="020F0502020204030204" pitchFamily="34" charset="0"/>
                <a:ea typeface="Calibri" panose="020F0502020204030204" pitchFamily="34" charset="0"/>
                <a:cs typeface="Calibri" panose="020F0502020204030204" pitchFamily="34" charset="0"/>
              </a:rPr>
              <a:t>)</a:t>
            </a:r>
            <a:r>
              <a:rPr lang="en-US" sz="2900" dirty="0">
                <a:effectLst/>
                <a:latin typeface="Calibri" panose="020F0502020204030204" pitchFamily="34" charset="0"/>
                <a:ea typeface="Calibri" panose="020F0502020204030204" pitchFamily="34" charset="0"/>
                <a:cs typeface="Calibri" panose="020F0502020204030204" pitchFamily="34" charset="0"/>
              </a:rPr>
              <a:t>. 2016;30(12):1181-1197. doi:10.1177/0269881116675513</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21.	Johnson MW, Garcia-Romeu A, </a:t>
            </a:r>
            <a:r>
              <a:rPr lang="en-US" sz="2900" dirty="0" err="1">
                <a:effectLst/>
                <a:latin typeface="Calibri" panose="020F0502020204030204" pitchFamily="34" charset="0"/>
                <a:ea typeface="Calibri" panose="020F0502020204030204" pitchFamily="34" charset="0"/>
                <a:cs typeface="Calibri" panose="020F0502020204030204" pitchFamily="34" charset="0"/>
              </a:rPr>
              <a:t>Cosimano</a:t>
            </a:r>
            <a:r>
              <a:rPr lang="en-US" sz="2900" dirty="0">
                <a:effectLst/>
                <a:latin typeface="Calibri" panose="020F0502020204030204" pitchFamily="34" charset="0"/>
                <a:ea typeface="Calibri" panose="020F0502020204030204" pitchFamily="34" charset="0"/>
                <a:cs typeface="Calibri" panose="020F0502020204030204" pitchFamily="34" charset="0"/>
              </a:rPr>
              <a:t> MP, Griffiths RR. Pilot study of the 5-HT </a:t>
            </a:r>
            <a:r>
              <a:rPr lang="en-US" sz="2900" baseline="-25000" dirty="0">
                <a:effectLst/>
                <a:latin typeface="Calibri" panose="020F0502020204030204" pitchFamily="34" charset="0"/>
                <a:ea typeface="Calibri" panose="020F0502020204030204" pitchFamily="34" charset="0"/>
                <a:cs typeface="Calibri" panose="020F0502020204030204" pitchFamily="34" charset="0"/>
              </a:rPr>
              <a:t>2A</a:t>
            </a:r>
            <a:r>
              <a:rPr lang="en-US" sz="2900" dirty="0">
                <a:effectLst/>
                <a:latin typeface="Calibri" panose="020F0502020204030204" pitchFamily="34" charset="0"/>
                <a:ea typeface="Calibri" panose="020F0502020204030204" pitchFamily="34" charset="0"/>
                <a:cs typeface="Calibri" panose="020F0502020204030204" pitchFamily="34" charset="0"/>
              </a:rPr>
              <a:t> R agonist psilocybin in the treatment of tobacco addiction. </a:t>
            </a:r>
            <a:r>
              <a:rPr lang="en-US" sz="2900" i="1" dirty="0">
                <a:effectLst/>
                <a:latin typeface="Calibri" panose="020F0502020204030204" pitchFamily="34" charset="0"/>
                <a:ea typeface="Calibri" panose="020F0502020204030204" pitchFamily="34" charset="0"/>
                <a:cs typeface="Calibri" panose="020F0502020204030204" pitchFamily="34" charset="0"/>
              </a:rPr>
              <a:t>J </a:t>
            </a:r>
            <a:r>
              <a:rPr lang="en-US" sz="2900" i="1" dirty="0" err="1">
                <a:effectLst/>
                <a:latin typeface="Calibri" panose="020F0502020204030204" pitchFamily="34" charset="0"/>
                <a:ea typeface="Calibri" panose="020F0502020204030204" pitchFamily="34" charset="0"/>
                <a:cs typeface="Calibri" panose="020F0502020204030204" pitchFamily="34" charset="0"/>
              </a:rPr>
              <a:t>Psychopharmacol</a:t>
            </a:r>
            <a:r>
              <a:rPr lang="en-US" sz="2900" i="1" dirty="0">
                <a:effectLst/>
                <a:latin typeface="Calibri" panose="020F0502020204030204" pitchFamily="34" charset="0"/>
                <a:ea typeface="Calibri" panose="020F0502020204030204" pitchFamily="34" charset="0"/>
                <a:cs typeface="Calibri" panose="020F0502020204030204" pitchFamily="34" charset="0"/>
              </a:rPr>
              <a:t> (</a:t>
            </a:r>
            <a:r>
              <a:rPr lang="en-US" sz="2900" i="1" dirty="0" err="1">
                <a:effectLst/>
                <a:latin typeface="Calibri" panose="020F0502020204030204" pitchFamily="34" charset="0"/>
                <a:ea typeface="Calibri" panose="020F0502020204030204" pitchFamily="34" charset="0"/>
                <a:cs typeface="Calibri" panose="020F0502020204030204" pitchFamily="34" charset="0"/>
              </a:rPr>
              <a:t>Oxf</a:t>
            </a:r>
            <a:r>
              <a:rPr lang="en-US" sz="2900" i="1" dirty="0">
                <a:effectLst/>
                <a:latin typeface="Calibri" panose="020F0502020204030204" pitchFamily="34" charset="0"/>
                <a:ea typeface="Calibri" panose="020F0502020204030204" pitchFamily="34" charset="0"/>
                <a:cs typeface="Calibri" panose="020F0502020204030204" pitchFamily="34" charset="0"/>
              </a:rPr>
              <a:t>)</a:t>
            </a:r>
            <a:r>
              <a:rPr lang="en-US" sz="2900" dirty="0">
                <a:effectLst/>
                <a:latin typeface="Calibri" panose="020F0502020204030204" pitchFamily="34" charset="0"/>
                <a:ea typeface="Calibri" panose="020F0502020204030204" pitchFamily="34" charset="0"/>
                <a:cs typeface="Calibri" panose="020F0502020204030204" pitchFamily="34" charset="0"/>
              </a:rPr>
              <a:t>. 2014;28(11):983-992. doi:10.1177/0269881114548296</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22.	Johnson MW, Garcia-Romeu A, Griffiths RR. Long-term follow-up of psilocybin-facilitated smoking cessation. </a:t>
            </a:r>
            <a:r>
              <a:rPr lang="en-US" sz="2900" i="1" dirty="0">
                <a:effectLst/>
                <a:latin typeface="Calibri" panose="020F0502020204030204" pitchFamily="34" charset="0"/>
                <a:ea typeface="Calibri" panose="020F0502020204030204" pitchFamily="34" charset="0"/>
                <a:cs typeface="Calibri" panose="020F0502020204030204" pitchFamily="34" charset="0"/>
              </a:rPr>
              <a:t>Am J Drug Alcohol Abuse</a:t>
            </a:r>
            <a:r>
              <a:rPr lang="en-US" sz="2900" dirty="0">
                <a:effectLst/>
                <a:latin typeface="Calibri" panose="020F0502020204030204" pitchFamily="34" charset="0"/>
                <a:ea typeface="Calibri" panose="020F0502020204030204" pitchFamily="34" charset="0"/>
                <a:cs typeface="Calibri" panose="020F0502020204030204" pitchFamily="34" charset="0"/>
              </a:rPr>
              <a:t>. 2017;43(1):55-60. doi:10.3109/00952990.2016.1170135</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23.	Bogenschutz MP, </a:t>
            </a:r>
            <a:r>
              <a:rPr lang="en-US" sz="2900" dirty="0" err="1">
                <a:effectLst/>
                <a:latin typeface="Calibri" panose="020F0502020204030204" pitchFamily="34" charset="0"/>
                <a:ea typeface="Calibri" panose="020F0502020204030204" pitchFamily="34" charset="0"/>
                <a:cs typeface="Calibri" panose="020F0502020204030204" pitchFamily="34" charset="0"/>
              </a:rPr>
              <a:t>Forcehimes</a:t>
            </a:r>
            <a:r>
              <a:rPr lang="en-US" sz="2900" dirty="0">
                <a:effectLst/>
                <a:latin typeface="Calibri" panose="020F0502020204030204" pitchFamily="34" charset="0"/>
                <a:ea typeface="Calibri" panose="020F0502020204030204" pitchFamily="34" charset="0"/>
                <a:cs typeface="Calibri" panose="020F0502020204030204" pitchFamily="34" charset="0"/>
              </a:rPr>
              <a:t> AA, </a:t>
            </a:r>
            <a:r>
              <a:rPr lang="en-US" sz="2900" dirty="0" err="1">
                <a:effectLst/>
                <a:latin typeface="Calibri" panose="020F0502020204030204" pitchFamily="34" charset="0"/>
                <a:ea typeface="Calibri" panose="020F0502020204030204" pitchFamily="34" charset="0"/>
                <a:cs typeface="Calibri" panose="020F0502020204030204" pitchFamily="34" charset="0"/>
              </a:rPr>
              <a:t>Pommy</a:t>
            </a:r>
            <a:r>
              <a:rPr lang="en-US" sz="2900" dirty="0">
                <a:effectLst/>
                <a:latin typeface="Calibri" panose="020F0502020204030204" pitchFamily="34" charset="0"/>
                <a:ea typeface="Calibri" panose="020F0502020204030204" pitchFamily="34" charset="0"/>
                <a:cs typeface="Calibri" panose="020F0502020204030204" pitchFamily="34" charset="0"/>
              </a:rPr>
              <a:t> JA, Wilcox CE, Barbosa P, Strassman RJ. Psilocybin-assisted treatment for alcohol dependence: A proof-of-concept study. </a:t>
            </a:r>
            <a:r>
              <a:rPr lang="en-US" sz="2900" i="1" dirty="0">
                <a:effectLst/>
                <a:latin typeface="Calibri" panose="020F0502020204030204" pitchFamily="34" charset="0"/>
                <a:ea typeface="Calibri" panose="020F0502020204030204" pitchFamily="34" charset="0"/>
                <a:cs typeface="Calibri" panose="020F0502020204030204" pitchFamily="34" charset="0"/>
              </a:rPr>
              <a:t>J </a:t>
            </a:r>
            <a:r>
              <a:rPr lang="en-US" sz="2900" i="1" dirty="0" err="1">
                <a:effectLst/>
                <a:latin typeface="Calibri" panose="020F0502020204030204" pitchFamily="34" charset="0"/>
                <a:ea typeface="Calibri" panose="020F0502020204030204" pitchFamily="34" charset="0"/>
                <a:cs typeface="Calibri" panose="020F0502020204030204" pitchFamily="34" charset="0"/>
              </a:rPr>
              <a:t>Psychopharmacol</a:t>
            </a:r>
            <a:r>
              <a:rPr lang="en-US" sz="2900" i="1" dirty="0">
                <a:effectLst/>
                <a:latin typeface="Calibri" panose="020F0502020204030204" pitchFamily="34" charset="0"/>
                <a:ea typeface="Calibri" panose="020F0502020204030204" pitchFamily="34" charset="0"/>
                <a:cs typeface="Calibri" panose="020F0502020204030204" pitchFamily="34" charset="0"/>
              </a:rPr>
              <a:t> (</a:t>
            </a:r>
            <a:r>
              <a:rPr lang="en-US" sz="2900" i="1" dirty="0" err="1">
                <a:effectLst/>
                <a:latin typeface="Calibri" panose="020F0502020204030204" pitchFamily="34" charset="0"/>
                <a:ea typeface="Calibri" panose="020F0502020204030204" pitchFamily="34" charset="0"/>
                <a:cs typeface="Calibri" panose="020F0502020204030204" pitchFamily="34" charset="0"/>
              </a:rPr>
              <a:t>Oxf</a:t>
            </a:r>
            <a:r>
              <a:rPr lang="en-US" sz="2900" i="1" dirty="0">
                <a:effectLst/>
                <a:latin typeface="Calibri" panose="020F0502020204030204" pitchFamily="34" charset="0"/>
                <a:ea typeface="Calibri" panose="020F0502020204030204" pitchFamily="34" charset="0"/>
                <a:cs typeface="Calibri" panose="020F0502020204030204" pitchFamily="34" charset="0"/>
              </a:rPr>
              <a:t>)</a:t>
            </a:r>
            <a:r>
              <a:rPr lang="en-US" sz="2900" dirty="0">
                <a:effectLst/>
                <a:latin typeface="Calibri" panose="020F0502020204030204" pitchFamily="34" charset="0"/>
                <a:ea typeface="Calibri" panose="020F0502020204030204" pitchFamily="34" charset="0"/>
                <a:cs typeface="Calibri" panose="020F0502020204030204" pitchFamily="34" charset="0"/>
              </a:rPr>
              <a:t>. 2015;29(3):289-299. doi:10.1177/0269881114565144</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24.	Bogenschutz MP, </a:t>
            </a:r>
            <a:r>
              <a:rPr lang="en-US" sz="2900" dirty="0" err="1">
                <a:effectLst/>
                <a:latin typeface="Calibri" panose="020F0502020204030204" pitchFamily="34" charset="0"/>
                <a:ea typeface="Calibri" panose="020F0502020204030204" pitchFamily="34" charset="0"/>
                <a:cs typeface="Calibri" panose="020F0502020204030204" pitchFamily="34" charset="0"/>
              </a:rPr>
              <a:t>Podrebarac</a:t>
            </a:r>
            <a:r>
              <a:rPr lang="en-US" sz="2900" dirty="0">
                <a:effectLst/>
                <a:latin typeface="Calibri" panose="020F0502020204030204" pitchFamily="34" charset="0"/>
                <a:ea typeface="Calibri" panose="020F0502020204030204" pitchFamily="34" charset="0"/>
                <a:cs typeface="Calibri" panose="020F0502020204030204" pitchFamily="34" charset="0"/>
              </a:rPr>
              <a:t> SK, Duane JH, et al. Clinical Interpretations of Patient Experience in a Trial of Psilocybin-Assisted Psychotherapy for Alcohol Use Disorder. </a:t>
            </a:r>
            <a:r>
              <a:rPr lang="en-US" sz="2900" i="1" dirty="0">
                <a:effectLst/>
                <a:latin typeface="Calibri" panose="020F0502020204030204" pitchFamily="34" charset="0"/>
                <a:ea typeface="Calibri" panose="020F0502020204030204" pitchFamily="34" charset="0"/>
                <a:cs typeface="Calibri" panose="020F0502020204030204" pitchFamily="34" charset="0"/>
              </a:rPr>
              <a:t>Front </a:t>
            </a:r>
            <a:r>
              <a:rPr lang="en-US" sz="2900" i="1" dirty="0" err="1">
                <a:effectLst/>
                <a:latin typeface="Calibri" panose="020F0502020204030204" pitchFamily="34" charset="0"/>
                <a:ea typeface="Calibri" panose="020F0502020204030204" pitchFamily="34" charset="0"/>
                <a:cs typeface="Calibri" panose="020F0502020204030204" pitchFamily="34" charset="0"/>
              </a:rPr>
              <a:t>Pharmacol</a:t>
            </a:r>
            <a:r>
              <a:rPr lang="en-US" sz="2900" dirty="0">
                <a:effectLst/>
                <a:latin typeface="Calibri" panose="020F0502020204030204" pitchFamily="34" charset="0"/>
                <a:ea typeface="Calibri" panose="020F0502020204030204" pitchFamily="34" charset="0"/>
                <a:cs typeface="Calibri" panose="020F0502020204030204" pitchFamily="34" charset="0"/>
              </a:rPr>
              <a:t>. 2018;9:100. doi:10.3389/fphar.2018.00100</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25.	Johnson MW, Griffiths RR, Hendricks PS, </a:t>
            </a:r>
            <a:r>
              <a:rPr lang="en-US" sz="2900" dirty="0" err="1">
                <a:effectLst/>
                <a:latin typeface="Calibri" panose="020F0502020204030204" pitchFamily="34" charset="0"/>
                <a:ea typeface="Calibri" panose="020F0502020204030204" pitchFamily="34" charset="0"/>
                <a:cs typeface="Calibri" panose="020F0502020204030204" pitchFamily="34" charset="0"/>
              </a:rPr>
              <a:t>Henningfield</a:t>
            </a:r>
            <a:r>
              <a:rPr lang="en-US" sz="2900" dirty="0">
                <a:effectLst/>
                <a:latin typeface="Calibri" panose="020F0502020204030204" pitchFamily="34" charset="0"/>
                <a:ea typeface="Calibri" panose="020F0502020204030204" pitchFamily="34" charset="0"/>
                <a:cs typeface="Calibri" panose="020F0502020204030204" pitchFamily="34" charset="0"/>
              </a:rPr>
              <a:t> JE. The abuse potential of medical psilocybin according to the 8 factors of the Controlled Substances Act. </a:t>
            </a:r>
            <a:r>
              <a:rPr lang="en-US" sz="2900" i="1" dirty="0">
                <a:effectLst/>
                <a:latin typeface="Calibri" panose="020F0502020204030204" pitchFamily="34" charset="0"/>
                <a:ea typeface="Calibri" panose="020F0502020204030204" pitchFamily="34" charset="0"/>
                <a:cs typeface="Calibri" panose="020F0502020204030204" pitchFamily="34" charset="0"/>
              </a:rPr>
              <a:t>Neuropharmacology</a:t>
            </a:r>
            <a:r>
              <a:rPr lang="en-US" sz="2900" dirty="0">
                <a:effectLst/>
                <a:latin typeface="Calibri" panose="020F0502020204030204" pitchFamily="34" charset="0"/>
                <a:ea typeface="Calibri" panose="020F0502020204030204" pitchFamily="34" charset="0"/>
                <a:cs typeface="Calibri" panose="020F0502020204030204" pitchFamily="34" charset="0"/>
              </a:rPr>
              <a:t>. 2018;142:143-166. doi:10.1016/j.neuropharm.2018.05.012</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26.	Nutt D, Carhart-Harris R. The Current Status of Psychedelics in Psychiatry. </a:t>
            </a:r>
            <a:r>
              <a:rPr lang="en-US" sz="2900" i="1" dirty="0">
                <a:effectLst/>
                <a:latin typeface="Calibri" panose="020F0502020204030204" pitchFamily="34" charset="0"/>
                <a:ea typeface="Calibri" panose="020F0502020204030204" pitchFamily="34" charset="0"/>
                <a:cs typeface="Calibri" panose="020F0502020204030204" pitchFamily="34" charset="0"/>
              </a:rPr>
              <a:t>JAMA Psychiatry</a:t>
            </a:r>
            <a:r>
              <a:rPr lang="en-US" sz="2900" dirty="0">
                <a:effectLst/>
                <a:latin typeface="Calibri" panose="020F0502020204030204" pitchFamily="34" charset="0"/>
                <a:ea typeface="Calibri" panose="020F0502020204030204" pitchFamily="34" charset="0"/>
                <a:cs typeface="Calibri" panose="020F0502020204030204" pitchFamily="34" charset="0"/>
              </a:rPr>
              <a:t>. 2021;78(2):121. doi:10.1001/jamapsychiatry.2020.2171</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9722655"/>
      </p:ext>
    </p:extLst>
  </p:cSld>
  <p:clrMapOvr>
    <a:masterClrMapping/>
  </p:clrMapOvr>
  <mc:AlternateContent xmlns:mc="http://schemas.openxmlformats.org/markup-compatibility/2006" xmlns:p14="http://schemas.microsoft.com/office/powerpoint/2010/main">
    <mc:Choice Requires="p14">
      <p:transition spd="slow" p14:dur="2000" advTm="5046"/>
    </mc:Choice>
    <mc:Fallback xmlns="">
      <p:transition spd="slow" advTm="504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7E0B31-03F0-8A5A-7BEF-E2ED6BD37F2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58" b="14466"/>
          <a:stretch/>
        </p:blipFill>
        <p:spPr>
          <a:xfrm>
            <a:off x="0" y="-1"/>
            <a:ext cx="12192000" cy="6858001"/>
          </a:xfrm>
        </p:spPr>
      </p:pic>
      <p:sp>
        <p:nvSpPr>
          <p:cNvPr id="2" name="Title 1">
            <a:extLst>
              <a:ext uri="{FF2B5EF4-FFF2-40B4-BE49-F238E27FC236}">
                <a16:creationId xmlns:a16="http://schemas.microsoft.com/office/drawing/2014/main" id="{78799441-E6AA-E7A5-3A5D-CB6EE48FA6B3}"/>
              </a:ext>
            </a:extLst>
          </p:cNvPr>
          <p:cNvSpPr>
            <a:spLocks noGrp="1"/>
          </p:cNvSpPr>
          <p:nvPr>
            <p:ph type="title"/>
          </p:nvPr>
        </p:nvSpPr>
        <p:spPr>
          <a:xfrm>
            <a:off x="3314700" y="2003173"/>
            <a:ext cx="5562600" cy="1325563"/>
          </a:xfrm>
        </p:spPr>
        <p:txBody>
          <a:bodyPr>
            <a:normAutofit/>
          </a:bodyPr>
          <a:lstStyle/>
          <a:p>
            <a:pPr algn="ctr"/>
            <a:r>
              <a:rPr lang="en-US" sz="5400" dirty="0">
                <a:latin typeface="+mn-lt"/>
              </a:rPr>
              <a:t>Appendix</a:t>
            </a:r>
          </a:p>
        </p:txBody>
      </p:sp>
    </p:spTree>
    <p:extLst>
      <p:ext uri="{BB962C8B-B14F-4D97-AF65-F5344CB8AC3E}">
        <p14:creationId xmlns:p14="http://schemas.microsoft.com/office/powerpoint/2010/main" val="1441864614"/>
      </p:ext>
    </p:extLst>
  </p:cSld>
  <p:clrMapOvr>
    <a:masterClrMapping/>
  </p:clrMapOvr>
  <mc:AlternateContent xmlns:mc="http://schemas.openxmlformats.org/markup-compatibility/2006" xmlns:p14="http://schemas.microsoft.com/office/powerpoint/2010/main">
    <mc:Choice Requires="p14">
      <p:transition spd="slow" p14:dur="2000" advTm="54756"/>
    </mc:Choice>
    <mc:Fallback xmlns="">
      <p:transition spd="slow" advTm="5475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7E0B31-03F0-8A5A-7BEF-E2ED6BD37F2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58" b="14466"/>
          <a:stretch/>
        </p:blipFill>
        <p:spPr>
          <a:xfrm>
            <a:off x="0" y="-1"/>
            <a:ext cx="12192000" cy="6858001"/>
          </a:xfrm>
        </p:spPr>
      </p:pic>
      <p:sp>
        <p:nvSpPr>
          <p:cNvPr id="2" name="Title 1">
            <a:extLst>
              <a:ext uri="{FF2B5EF4-FFF2-40B4-BE49-F238E27FC236}">
                <a16:creationId xmlns:a16="http://schemas.microsoft.com/office/drawing/2014/main" id="{78799441-E6AA-E7A5-3A5D-CB6EE48FA6B3}"/>
              </a:ext>
            </a:extLst>
          </p:cNvPr>
          <p:cNvSpPr>
            <a:spLocks noGrp="1"/>
          </p:cNvSpPr>
          <p:nvPr>
            <p:ph type="title"/>
          </p:nvPr>
        </p:nvSpPr>
        <p:spPr>
          <a:xfrm>
            <a:off x="3314700" y="154918"/>
            <a:ext cx="5562600" cy="1325563"/>
          </a:xfrm>
        </p:spPr>
        <p:txBody>
          <a:bodyPr>
            <a:normAutofit/>
          </a:bodyPr>
          <a:lstStyle/>
          <a:p>
            <a:r>
              <a:rPr lang="en-US" sz="5400" dirty="0">
                <a:latin typeface="+mn-lt"/>
              </a:rPr>
              <a:t>How Does it Work? </a:t>
            </a:r>
          </a:p>
        </p:txBody>
      </p:sp>
      <p:sp>
        <p:nvSpPr>
          <p:cNvPr id="7" name="TextBox 6">
            <a:extLst>
              <a:ext uri="{FF2B5EF4-FFF2-40B4-BE49-F238E27FC236}">
                <a16:creationId xmlns:a16="http://schemas.microsoft.com/office/drawing/2014/main" id="{F1A3C364-89F8-ADA9-74BD-AC745BCB3C85}"/>
              </a:ext>
            </a:extLst>
          </p:cNvPr>
          <p:cNvSpPr txBox="1"/>
          <p:nvPr/>
        </p:nvSpPr>
        <p:spPr>
          <a:xfrm>
            <a:off x="1765738" y="1480481"/>
            <a:ext cx="556260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Default Mode Network</a:t>
            </a:r>
          </a:p>
          <a:p>
            <a:pPr marL="285750" indent="-285750">
              <a:buFont typeface="Arial" panose="020B0604020202020204" pitchFamily="34" charset="0"/>
              <a:buChar char="•"/>
            </a:pPr>
            <a:r>
              <a:rPr lang="en-US" sz="2400" dirty="0"/>
              <a:t>Functional Connectivity</a:t>
            </a:r>
          </a:p>
          <a:p>
            <a:pPr marL="285750" indent="-285750">
              <a:buFont typeface="Arial" panose="020B0604020202020204" pitchFamily="34" charset="0"/>
              <a:buChar char="•"/>
            </a:pPr>
            <a:r>
              <a:rPr lang="en-US" sz="2400" dirty="0"/>
              <a:t>Placebo</a:t>
            </a:r>
          </a:p>
        </p:txBody>
      </p:sp>
    </p:spTree>
    <p:extLst>
      <p:ext uri="{BB962C8B-B14F-4D97-AF65-F5344CB8AC3E}">
        <p14:creationId xmlns:p14="http://schemas.microsoft.com/office/powerpoint/2010/main" val="1738388716"/>
      </p:ext>
    </p:extLst>
  </p:cSld>
  <p:clrMapOvr>
    <a:masterClrMapping/>
  </p:clrMapOvr>
  <mc:AlternateContent xmlns:mc="http://schemas.openxmlformats.org/markup-compatibility/2006">
    <mc:Choice xmlns:p14="http://schemas.microsoft.com/office/powerpoint/2010/main" Requires="p14">
      <p:transition spd="slow" p14:dur="2000" advTm="54756"/>
    </mc:Choice>
    <mc:Fallback>
      <p:transition spd="slow" advTm="5475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7E0B31-03F0-8A5A-7BEF-E2ED6BD37F2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58" b="14466"/>
          <a:stretch/>
        </p:blipFill>
        <p:spPr>
          <a:xfrm>
            <a:off x="0" y="-1"/>
            <a:ext cx="12192000" cy="6858001"/>
          </a:xfrm>
        </p:spPr>
      </p:pic>
      <p:sp>
        <p:nvSpPr>
          <p:cNvPr id="2" name="Title 1">
            <a:extLst>
              <a:ext uri="{FF2B5EF4-FFF2-40B4-BE49-F238E27FC236}">
                <a16:creationId xmlns:a16="http://schemas.microsoft.com/office/drawing/2014/main" id="{78799441-E6AA-E7A5-3A5D-CB6EE48FA6B3}"/>
              </a:ext>
            </a:extLst>
          </p:cNvPr>
          <p:cNvSpPr>
            <a:spLocks noGrp="1"/>
          </p:cNvSpPr>
          <p:nvPr>
            <p:ph type="title"/>
          </p:nvPr>
        </p:nvSpPr>
        <p:spPr>
          <a:xfrm>
            <a:off x="3332533" y="-168248"/>
            <a:ext cx="5562600" cy="1325563"/>
          </a:xfrm>
        </p:spPr>
        <p:txBody>
          <a:bodyPr>
            <a:normAutofit/>
          </a:bodyPr>
          <a:lstStyle/>
          <a:p>
            <a:r>
              <a:rPr lang="en-US" sz="5400" dirty="0">
                <a:latin typeface="+mn-lt"/>
              </a:rPr>
              <a:t>Healthy Volunteers</a:t>
            </a:r>
          </a:p>
        </p:txBody>
      </p:sp>
      <p:pic>
        <p:nvPicPr>
          <p:cNvPr id="4" name="Picture 3">
            <a:extLst>
              <a:ext uri="{FF2B5EF4-FFF2-40B4-BE49-F238E27FC236}">
                <a16:creationId xmlns:a16="http://schemas.microsoft.com/office/drawing/2014/main" id="{5BFA0F0A-3C60-C37D-3424-7FC23A272A4D}"/>
              </a:ext>
            </a:extLst>
          </p:cNvPr>
          <p:cNvPicPr>
            <a:picLocks noChangeAspect="1"/>
          </p:cNvPicPr>
          <p:nvPr/>
        </p:nvPicPr>
        <p:blipFill>
          <a:blip r:embed="rId4"/>
          <a:stretch>
            <a:fillRect/>
          </a:stretch>
        </p:blipFill>
        <p:spPr>
          <a:xfrm>
            <a:off x="1195591" y="919277"/>
            <a:ext cx="9836484" cy="3740271"/>
          </a:xfrm>
          <a:prstGeom prst="rect">
            <a:avLst/>
          </a:prstGeom>
        </p:spPr>
      </p:pic>
      <p:sp>
        <p:nvSpPr>
          <p:cNvPr id="6" name="TextBox 5">
            <a:extLst>
              <a:ext uri="{FF2B5EF4-FFF2-40B4-BE49-F238E27FC236}">
                <a16:creationId xmlns:a16="http://schemas.microsoft.com/office/drawing/2014/main" id="{EB3B8F29-91B3-BD33-9333-C505142203EF}"/>
              </a:ext>
            </a:extLst>
          </p:cNvPr>
          <p:cNvSpPr txBox="1"/>
          <p:nvPr/>
        </p:nvSpPr>
        <p:spPr>
          <a:xfrm>
            <a:off x="204280" y="4743111"/>
            <a:ext cx="11819105" cy="2031325"/>
          </a:xfrm>
          <a:prstGeom prst="rect">
            <a:avLst/>
          </a:prstGeom>
          <a:solidFill>
            <a:schemeClr val="bg1"/>
          </a:solidFill>
        </p:spPr>
        <p:txBody>
          <a:bodyPr wrap="square" rtlCol="0">
            <a:spAutoFit/>
          </a:bodyPr>
          <a:lstStyle/>
          <a:p>
            <a:pPr algn="l"/>
            <a:r>
              <a:rPr lang="en-US" sz="1800" b="0" i="0" u="none" strike="noStrike" baseline="0" dirty="0">
                <a:latin typeface="AdvOT1ef757c0"/>
              </a:rPr>
              <a:t>“In this paper we show a relation between the intensity of the psilocybin-induced mystical-type experience and lasting positive psychological effects and extend previous work by showing that the MEQ subscales Mysticality and Positive Mood were more closely associated with lasting positive effects than Transcendence of Time and Space or Ineffability. This suggests that the phenomenology of the psychedelic experience is relevant to lasting positive effects. Additionally, we provide the </a:t>
            </a:r>
            <a:r>
              <a:rPr lang="en-US" sz="1800" b="0" i="0" u="none" strike="noStrike" baseline="0" dirty="0">
                <a:latin typeface="AdvOT1ef757c0+fb"/>
              </a:rPr>
              <a:t>fi</a:t>
            </a:r>
            <a:r>
              <a:rPr lang="en-US" sz="1800" b="0" i="0" u="none" strike="noStrike" baseline="0" dirty="0">
                <a:latin typeface="AdvOT1ef757c0"/>
              </a:rPr>
              <a:t>rst extensive qualitative descriptions of orally administered psilocybin in healthy volunteers revealing themes including universal connectedness, experience of beauty, and familial love that may be used to inform future research </a:t>
            </a:r>
            <a:r>
              <a:rPr lang="en-US" sz="1800" b="0" i="0" u="none" strike="noStrike" baseline="0" dirty="0" err="1">
                <a:latin typeface="AdvOT1ef757c0"/>
              </a:rPr>
              <a:t>utilising</a:t>
            </a:r>
            <a:r>
              <a:rPr lang="en-US" sz="1800" b="0" i="0" u="none" strike="noStrike" baseline="0" dirty="0">
                <a:latin typeface="AdvOT1ef757c0"/>
              </a:rPr>
              <a:t> psilocybin in healthy volunteers.”</a:t>
            </a:r>
            <a:endParaRPr lang="en-US" dirty="0"/>
          </a:p>
        </p:txBody>
      </p:sp>
    </p:spTree>
    <p:extLst>
      <p:ext uri="{BB962C8B-B14F-4D97-AF65-F5344CB8AC3E}">
        <p14:creationId xmlns:p14="http://schemas.microsoft.com/office/powerpoint/2010/main" val="2750631057"/>
      </p:ext>
    </p:extLst>
  </p:cSld>
  <p:clrMapOvr>
    <a:masterClrMapping/>
  </p:clrMapOvr>
  <mc:AlternateContent xmlns:mc="http://schemas.openxmlformats.org/markup-compatibility/2006" xmlns:p14="http://schemas.microsoft.com/office/powerpoint/2010/main">
    <mc:Choice Requires="p14">
      <p:transition spd="slow" p14:dur="2000" advTm="54756"/>
    </mc:Choice>
    <mc:Fallback xmlns="">
      <p:transition spd="slow" advTm="5475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7E0B31-03F0-8A5A-7BEF-E2ED6BD37F2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58" b="14466"/>
          <a:stretch/>
        </p:blipFill>
        <p:spPr>
          <a:xfrm>
            <a:off x="-19050" y="-1"/>
            <a:ext cx="12192000" cy="6858001"/>
          </a:xfrm>
        </p:spPr>
      </p:pic>
      <p:sp>
        <p:nvSpPr>
          <p:cNvPr id="2" name="Title 1">
            <a:extLst>
              <a:ext uri="{FF2B5EF4-FFF2-40B4-BE49-F238E27FC236}">
                <a16:creationId xmlns:a16="http://schemas.microsoft.com/office/drawing/2014/main" id="{78799441-E6AA-E7A5-3A5D-CB6EE48FA6B3}"/>
              </a:ext>
            </a:extLst>
          </p:cNvPr>
          <p:cNvSpPr>
            <a:spLocks noGrp="1"/>
          </p:cNvSpPr>
          <p:nvPr>
            <p:ph type="title"/>
          </p:nvPr>
        </p:nvSpPr>
        <p:spPr>
          <a:xfrm>
            <a:off x="4166038" y="0"/>
            <a:ext cx="3674679" cy="1325563"/>
          </a:xfrm>
        </p:spPr>
        <p:txBody>
          <a:bodyPr>
            <a:normAutofit/>
          </a:bodyPr>
          <a:lstStyle/>
          <a:p>
            <a:r>
              <a:rPr lang="en-US" sz="5400" dirty="0" err="1">
                <a:latin typeface="+mn-lt"/>
              </a:rPr>
              <a:t>Microdosing</a:t>
            </a:r>
            <a:endParaRPr lang="en-US" sz="5400" dirty="0">
              <a:latin typeface="+mn-lt"/>
            </a:endParaRPr>
          </a:p>
        </p:txBody>
      </p:sp>
      <p:pic>
        <p:nvPicPr>
          <p:cNvPr id="4" name="Picture 3">
            <a:extLst>
              <a:ext uri="{FF2B5EF4-FFF2-40B4-BE49-F238E27FC236}">
                <a16:creationId xmlns:a16="http://schemas.microsoft.com/office/drawing/2014/main" id="{53610E0F-A150-3055-15BA-87B899BDCED8}"/>
              </a:ext>
            </a:extLst>
          </p:cNvPr>
          <p:cNvPicPr>
            <a:picLocks noChangeAspect="1"/>
          </p:cNvPicPr>
          <p:nvPr/>
        </p:nvPicPr>
        <p:blipFill>
          <a:blip r:embed="rId4"/>
          <a:stretch>
            <a:fillRect/>
          </a:stretch>
        </p:blipFill>
        <p:spPr>
          <a:xfrm>
            <a:off x="0" y="1137768"/>
            <a:ext cx="8998085" cy="1615892"/>
          </a:xfrm>
          <a:prstGeom prst="rect">
            <a:avLst/>
          </a:prstGeom>
        </p:spPr>
      </p:pic>
      <p:sp>
        <p:nvSpPr>
          <p:cNvPr id="6" name="TextBox 5">
            <a:extLst>
              <a:ext uri="{FF2B5EF4-FFF2-40B4-BE49-F238E27FC236}">
                <a16:creationId xmlns:a16="http://schemas.microsoft.com/office/drawing/2014/main" id="{B7979CE6-ED31-AAA5-AF5D-FDDC01F638D5}"/>
              </a:ext>
            </a:extLst>
          </p:cNvPr>
          <p:cNvSpPr txBox="1"/>
          <p:nvPr/>
        </p:nvSpPr>
        <p:spPr>
          <a:xfrm>
            <a:off x="1284051" y="2753660"/>
            <a:ext cx="8015592" cy="646331"/>
          </a:xfrm>
          <a:prstGeom prst="rect">
            <a:avLst/>
          </a:prstGeom>
          <a:solidFill>
            <a:schemeClr val="bg1"/>
          </a:solidFill>
        </p:spPr>
        <p:txBody>
          <a:bodyPr wrap="square" rtlCol="0">
            <a:spAutoFit/>
          </a:bodyPr>
          <a:lstStyle/>
          <a:p>
            <a:r>
              <a:rPr lang="en-US" sz="1200" dirty="0"/>
              <a:t>While small amounts of dried Psilocybe </a:t>
            </a:r>
            <a:r>
              <a:rPr lang="en-US" sz="1200" dirty="0" err="1"/>
              <a:t>cubensis</a:t>
            </a:r>
            <a:r>
              <a:rPr lang="en-US" sz="1200" dirty="0"/>
              <a:t> mushrooms reliably induced significant subjective effects, their impact in other domains was negligible or even indicative of impaired performance. Clearly, more research is needed to decide whether </a:t>
            </a:r>
            <a:r>
              <a:rPr lang="en-US" sz="1200" dirty="0" err="1"/>
              <a:t>microdosing</a:t>
            </a:r>
            <a:r>
              <a:rPr lang="en-US" sz="1200" dirty="0"/>
              <a:t> with psychedelics can deliver at least some of its promised positive effects.</a:t>
            </a:r>
          </a:p>
        </p:txBody>
      </p:sp>
      <p:sp>
        <p:nvSpPr>
          <p:cNvPr id="7" name="TextBox 6">
            <a:extLst>
              <a:ext uri="{FF2B5EF4-FFF2-40B4-BE49-F238E27FC236}">
                <a16:creationId xmlns:a16="http://schemas.microsoft.com/office/drawing/2014/main" id="{2E6F3FC2-8A42-88AA-58DD-EE2B2C65ABB3}"/>
              </a:ext>
            </a:extLst>
          </p:cNvPr>
          <p:cNvSpPr txBox="1"/>
          <p:nvPr/>
        </p:nvSpPr>
        <p:spPr>
          <a:xfrm>
            <a:off x="642025" y="3458010"/>
            <a:ext cx="9523380" cy="1077218"/>
          </a:xfrm>
          <a:prstGeom prst="rect">
            <a:avLst/>
          </a:prstGeom>
          <a:solidFill>
            <a:schemeClr val="bg1"/>
          </a:solidFill>
        </p:spPr>
        <p:txBody>
          <a:bodyPr wrap="square" rtlCol="0">
            <a:spAutoFit/>
          </a:bodyPr>
          <a:lstStyle/>
          <a:p>
            <a:r>
              <a:rPr lang="en-US" b="1" dirty="0"/>
              <a:t>Psilocybin </a:t>
            </a:r>
            <a:r>
              <a:rPr lang="en-US" b="1" dirty="0" err="1"/>
              <a:t>microdosers</a:t>
            </a:r>
            <a:r>
              <a:rPr lang="en-US" b="1" dirty="0"/>
              <a:t> demonstrate greater observed improvements in mood and mental health at one month relative to non‑</a:t>
            </a:r>
            <a:r>
              <a:rPr lang="en-US" b="1" dirty="0" err="1"/>
              <a:t>microdosing</a:t>
            </a:r>
            <a:r>
              <a:rPr lang="en-US" b="1" dirty="0"/>
              <a:t> controls</a:t>
            </a:r>
          </a:p>
          <a:p>
            <a:r>
              <a:rPr lang="en-US" sz="1400" dirty="0"/>
              <a:t>Joseph M. </a:t>
            </a:r>
            <a:r>
              <a:rPr lang="en-US" sz="1400" dirty="0" err="1"/>
              <a:t>Rootman</a:t>
            </a:r>
            <a:r>
              <a:rPr lang="en-US" sz="1400" dirty="0"/>
              <a:t>, Maggie </a:t>
            </a:r>
            <a:r>
              <a:rPr lang="en-US" sz="1400" dirty="0" err="1"/>
              <a:t>Kiraga</a:t>
            </a:r>
            <a:r>
              <a:rPr lang="en-US" sz="1400" dirty="0"/>
              <a:t>, Pamela </a:t>
            </a:r>
            <a:r>
              <a:rPr lang="en-US" sz="1400" dirty="0" err="1"/>
              <a:t>Kryskow</a:t>
            </a:r>
            <a:r>
              <a:rPr lang="en-US" sz="1400" dirty="0"/>
              <a:t>, Kalin Harvey, Paul </a:t>
            </a:r>
            <a:r>
              <a:rPr lang="en-US" sz="1400" dirty="0" err="1"/>
              <a:t>Stamets</a:t>
            </a:r>
            <a:r>
              <a:rPr lang="en-US" sz="1400" dirty="0"/>
              <a:t>, </a:t>
            </a:r>
            <a:r>
              <a:rPr lang="en-US" sz="1400" dirty="0" err="1"/>
              <a:t>Eesmyal</a:t>
            </a:r>
            <a:r>
              <a:rPr lang="en-US" sz="1400" dirty="0"/>
              <a:t> Santos‑Brault, Kim P. C. </a:t>
            </a:r>
            <a:r>
              <a:rPr lang="en-US" sz="1400" dirty="0" err="1"/>
              <a:t>Kuypers</a:t>
            </a:r>
            <a:r>
              <a:rPr lang="en-US" sz="1400" dirty="0"/>
              <a:t> &amp; Zach Walsh</a:t>
            </a:r>
          </a:p>
        </p:txBody>
      </p:sp>
      <p:sp>
        <p:nvSpPr>
          <p:cNvPr id="8" name="TextBox 7">
            <a:extLst>
              <a:ext uri="{FF2B5EF4-FFF2-40B4-BE49-F238E27FC236}">
                <a16:creationId xmlns:a16="http://schemas.microsoft.com/office/drawing/2014/main" id="{2B3867A3-07C6-5B45-0E3F-3936FDB5FF7F}"/>
              </a:ext>
            </a:extLst>
          </p:cNvPr>
          <p:cNvSpPr txBox="1"/>
          <p:nvPr/>
        </p:nvSpPr>
        <p:spPr>
          <a:xfrm>
            <a:off x="1780162" y="4535228"/>
            <a:ext cx="8463064" cy="646331"/>
          </a:xfrm>
          <a:prstGeom prst="rect">
            <a:avLst/>
          </a:prstGeom>
          <a:solidFill>
            <a:schemeClr val="bg1"/>
          </a:solidFill>
        </p:spPr>
        <p:txBody>
          <a:bodyPr wrap="square" rtlCol="0">
            <a:spAutoFit/>
          </a:bodyPr>
          <a:lstStyle/>
          <a:p>
            <a:r>
              <a:rPr lang="en-US" sz="1200" dirty="0"/>
              <a:t>[The authors]identified small‑ to medium‑sized improvements in mood and mental health that were generally consistent across gender, age and presence of mental health concerns, as we all as improvements in psychomotor performance that were specific to older adults</a:t>
            </a:r>
          </a:p>
        </p:txBody>
      </p:sp>
      <p:sp>
        <p:nvSpPr>
          <p:cNvPr id="9" name="TextBox 8">
            <a:extLst>
              <a:ext uri="{FF2B5EF4-FFF2-40B4-BE49-F238E27FC236}">
                <a16:creationId xmlns:a16="http://schemas.microsoft.com/office/drawing/2014/main" id="{E3E6DF13-94B6-3241-440E-D5B7288168B7}"/>
              </a:ext>
            </a:extLst>
          </p:cNvPr>
          <p:cNvSpPr txBox="1"/>
          <p:nvPr/>
        </p:nvSpPr>
        <p:spPr>
          <a:xfrm>
            <a:off x="2354094" y="5265727"/>
            <a:ext cx="9387191" cy="861774"/>
          </a:xfrm>
          <a:prstGeom prst="rect">
            <a:avLst/>
          </a:prstGeom>
          <a:solidFill>
            <a:schemeClr val="bg1"/>
          </a:solidFill>
        </p:spPr>
        <p:txBody>
          <a:bodyPr wrap="square" rtlCol="0">
            <a:spAutoFit/>
          </a:bodyPr>
          <a:lstStyle/>
          <a:p>
            <a:r>
              <a:rPr lang="en-US" b="1" dirty="0"/>
              <a:t>Psilocybin </a:t>
            </a:r>
            <a:r>
              <a:rPr lang="en-US" b="1" dirty="0" err="1"/>
              <a:t>microdosing</a:t>
            </a:r>
            <a:r>
              <a:rPr lang="en-US" b="1" dirty="0"/>
              <a:t> does not affect emotion-related symptoms and processing: A preregistered field and lab-based study </a:t>
            </a:r>
          </a:p>
          <a:p>
            <a:r>
              <a:rPr lang="en-US" sz="1400" dirty="0"/>
              <a:t>Josephine </a:t>
            </a:r>
            <a:r>
              <a:rPr lang="en-US" sz="1400" dirty="0" err="1"/>
              <a:t>Marschall</a:t>
            </a:r>
            <a:r>
              <a:rPr lang="en-US" sz="1400" dirty="0"/>
              <a:t>, George </a:t>
            </a:r>
            <a:r>
              <a:rPr lang="en-US" sz="1400" dirty="0" err="1"/>
              <a:t>Fejer</a:t>
            </a:r>
            <a:r>
              <a:rPr lang="en-US" sz="1400" dirty="0"/>
              <a:t>, Pascal </a:t>
            </a:r>
            <a:r>
              <a:rPr lang="en-US" sz="1400" dirty="0" err="1"/>
              <a:t>Lempe</a:t>
            </a:r>
            <a:r>
              <a:rPr lang="en-US" sz="1400" dirty="0"/>
              <a:t>, Luisa </a:t>
            </a:r>
            <a:r>
              <a:rPr lang="en-US" sz="1400" dirty="0" err="1"/>
              <a:t>Prochazkova</a:t>
            </a:r>
            <a:r>
              <a:rPr lang="en-US" sz="1400" dirty="0"/>
              <a:t>, Martin </a:t>
            </a:r>
            <a:r>
              <a:rPr lang="en-US" sz="1400" dirty="0" err="1"/>
              <a:t>Kuchar</a:t>
            </a:r>
            <a:r>
              <a:rPr lang="en-US" sz="1400" dirty="0"/>
              <a:t>, Katerina </a:t>
            </a:r>
            <a:r>
              <a:rPr lang="en-US" sz="1400" dirty="0" err="1"/>
              <a:t>Hajkova</a:t>
            </a:r>
            <a:r>
              <a:rPr lang="en-US" sz="1400" dirty="0"/>
              <a:t> and </a:t>
            </a:r>
            <a:r>
              <a:rPr lang="en-US" sz="1400" dirty="0" err="1"/>
              <a:t>Michiel</a:t>
            </a:r>
            <a:r>
              <a:rPr lang="en-US" sz="1400" dirty="0"/>
              <a:t> van Elk</a:t>
            </a:r>
          </a:p>
        </p:txBody>
      </p:sp>
      <p:sp>
        <p:nvSpPr>
          <p:cNvPr id="10" name="TextBox 9">
            <a:extLst>
              <a:ext uri="{FF2B5EF4-FFF2-40B4-BE49-F238E27FC236}">
                <a16:creationId xmlns:a16="http://schemas.microsoft.com/office/drawing/2014/main" id="{B80A5C37-52A2-3F94-F6C1-F79F51A71A15}"/>
              </a:ext>
            </a:extLst>
          </p:cNvPr>
          <p:cNvSpPr txBox="1"/>
          <p:nvPr/>
        </p:nvSpPr>
        <p:spPr>
          <a:xfrm>
            <a:off x="3579778" y="6127501"/>
            <a:ext cx="7461115" cy="461665"/>
          </a:xfrm>
          <a:prstGeom prst="rect">
            <a:avLst/>
          </a:prstGeom>
          <a:solidFill>
            <a:schemeClr val="bg1"/>
          </a:solidFill>
        </p:spPr>
        <p:txBody>
          <a:bodyPr wrap="square" rtlCol="0">
            <a:spAutoFit/>
          </a:bodyPr>
          <a:lstStyle/>
          <a:p>
            <a:r>
              <a:rPr lang="en-US" sz="1200" dirty="0"/>
              <a:t>Our confirmatory analyses revealed that psilocybin </a:t>
            </a:r>
            <a:r>
              <a:rPr lang="en-US" sz="1200" dirty="0" err="1"/>
              <a:t>microdosing</a:t>
            </a:r>
            <a:r>
              <a:rPr lang="en-US" sz="1200" dirty="0"/>
              <a:t> did not affect emotion processing or symptoms of anxiety and depression compared with placebo.</a:t>
            </a:r>
          </a:p>
        </p:txBody>
      </p:sp>
    </p:spTree>
    <p:extLst>
      <p:ext uri="{BB962C8B-B14F-4D97-AF65-F5344CB8AC3E}">
        <p14:creationId xmlns:p14="http://schemas.microsoft.com/office/powerpoint/2010/main" val="3310965043"/>
      </p:ext>
    </p:extLst>
  </p:cSld>
  <p:clrMapOvr>
    <a:masterClrMapping/>
  </p:clrMapOvr>
  <mc:AlternateContent xmlns:mc="http://schemas.openxmlformats.org/markup-compatibility/2006" xmlns:p14="http://schemas.microsoft.com/office/powerpoint/2010/main">
    <mc:Choice Requires="p14">
      <p:transition spd="slow" p14:dur="2000" advTm="54756"/>
    </mc:Choice>
    <mc:Fallback xmlns="">
      <p:transition spd="slow" advTm="5475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2ED5EC-1B28-1FCB-CCEF-FB7475309E3F}"/>
              </a:ext>
            </a:extLst>
          </p:cNvPr>
          <p:cNvSpPr/>
          <p:nvPr/>
        </p:nvSpPr>
        <p:spPr>
          <a:xfrm>
            <a:off x="0" y="-38367"/>
            <a:ext cx="12192000" cy="6858000"/>
          </a:xfrm>
          <a:prstGeom prst="rect">
            <a:avLst/>
          </a:prstGeom>
          <a:solidFill>
            <a:srgbClr val="FAEB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highlight>
                <a:srgbClr val="FFFF00"/>
              </a:highlight>
            </a:endParaRPr>
          </a:p>
        </p:txBody>
      </p:sp>
      <p:pic>
        <p:nvPicPr>
          <p:cNvPr id="10" name="Picture 9" descr="Map&#10;&#10;Description automatically generated">
            <a:extLst>
              <a:ext uri="{FF2B5EF4-FFF2-40B4-BE49-F238E27FC236}">
                <a16:creationId xmlns:a16="http://schemas.microsoft.com/office/drawing/2014/main" id="{AAD6878B-A363-9164-F245-4C8B3EBA2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37" y="1797269"/>
            <a:ext cx="6354314" cy="2795897"/>
          </a:xfrm>
          <a:prstGeom prst="rect">
            <a:avLst/>
          </a:prstGeom>
        </p:spPr>
      </p:pic>
      <p:pic>
        <p:nvPicPr>
          <p:cNvPr id="5" name="Picture 4" descr="Map&#10;&#10;Description automatically generated">
            <a:extLst>
              <a:ext uri="{FF2B5EF4-FFF2-40B4-BE49-F238E27FC236}">
                <a16:creationId xmlns:a16="http://schemas.microsoft.com/office/drawing/2014/main" id="{3780432A-A465-9F87-169A-342FF83B7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865" y="1797269"/>
            <a:ext cx="5876572" cy="2795897"/>
          </a:xfrm>
          <a:prstGeom prst="rect">
            <a:avLst/>
          </a:prstGeom>
        </p:spPr>
      </p:pic>
      <p:sp>
        <p:nvSpPr>
          <p:cNvPr id="11" name="TextBox 10">
            <a:extLst>
              <a:ext uri="{FF2B5EF4-FFF2-40B4-BE49-F238E27FC236}">
                <a16:creationId xmlns:a16="http://schemas.microsoft.com/office/drawing/2014/main" id="{8946005E-035B-C79A-D2D6-E1EFB4382492}"/>
              </a:ext>
            </a:extLst>
          </p:cNvPr>
          <p:cNvSpPr txBox="1"/>
          <p:nvPr/>
        </p:nvSpPr>
        <p:spPr>
          <a:xfrm>
            <a:off x="3394183" y="120869"/>
            <a:ext cx="5725364" cy="923330"/>
          </a:xfrm>
          <a:prstGeom prst="rect">
            <a:avLst/>
          </a:prstGeom>
          <a:noFill/>
        </p:spPr>
        <p:txBody>
          <a:bodyPr wrap="square" rtlCol="0">
            <a:spAutoFit/>
          </a:bodyPr>
          <a:lstStyle/>
          <a:p>
            <a:r>
              <a:rPr lang="en-US" sz="5400" dirty="0"/>
              <a:t>Global Distribution</a:t>
            </a:r>
          </a:p>
        </p:txBody>
      </p:sp>
      <p:sp>
        <p:nvSpPr>
          <p:cNvPr id="12" name="TextBox 11">
            <a:extLst>
              <a:ext uri="{FF2B5EF4-FFF2-40B4-BE49-F238E27FC236}">
                <a16:creationId xmlns:a16="http://schemas.microsoft.com/office/drawing/2014/main" id="{C79E7E8F-CAB5-DDD3-F1DE-55AD07C24E02}"/>
              </a:ext>
            </a:extLst>
          </p:cNvPr>
          <p:cNvSpPr txBox="1"/>
          <p:nvPr/>
        </p:nvSpPr>
        <p:spPr>
          <a:xfrm>
            <a:off x="8618905" y="4593166"/>
            <a:ext cx="1860331" cy="523220"/>
          </a:xfrm>
          <a:prstGeom prst="rect">
            <a:avLst/>
          </a:prstGeom>
          <a:noFill/>
        </p:spPr>
        <p:txBody>
          <a:bodyPr wrap="square" rtlCol="0">
            <a:spAutoFit/>
          </a:bodyPr>
          <a:lstStyle/>
          <a:p>
            <a:r>
              <a:rPr lang="en-US" sz="2800" i="1" dirty="0"/>
              <a:t>P. </a:t>
            </a:r>
            <a:r>
              <a:rPr lang="en-US" sz="2800" i="1" dirty="0" err="1"/>
              <a:t>cubensis</a:t>
            </a:r>
            <a:r>
              <a:rPr lang="en-US" sz="2800" i="1" dirty="0"/>
              <a:t> </a:t>
            </a:r>
          </a:p>
        </p:txBody>
      </p:sp>
      <p:sp>
        <p:nvSpPr>
          <p:cNvPr id="13" name="TextBox 12">
            <a:extLst>
              <a:ext uri="{FF2B5EF4-FFF2-40B4-BE49-F238E27FC236}">
                <a16:creationId xmlns:a16="http://schemas.microsoft.com/office/drawing/2014/main" id="{4C44C7C6-8603-B296-DA41-D9A2CD155F6D}"/>
              </a:ext>
            </a:extLst>
          </p:cNvPr>
          <p:cNvSpPr txBox="1"/>
          <p:nvPr/>
        </p:nvSpPr>
        <p:spPr>
          <a:xfrm>
            <a:off x="2034495" y="4593166"/>
            <a:ext cx="2249213" cy="523220"/>
          </a:xfrm>
          <a:prstGeom prst="rect">
            <a:avLst/>
          </a:prstGeom>
          <a:noFill/>
        </p:spPr>
        <p:txBody>
          <a:bodyPr wrap="square" rtlCol="0">
            <a:spAutoFit/>
          </a:bodyPr>
          <a:lstStyle/>
          <a:p>
            <a:r>
              <a:rPr lang="en-US" sz="2800" i="1" dirty="0"/>
              <a:t>P. </a:t>
            </a:r>
            <a:r>
              <a:rPr lang="en-US" sz="2800" i="1" dirty="0" err="1"/>
              <a:t>cyanescens</a:t>
            </a:r>
            <a:endParaRPr lang="en-US" sz="2800" i="1" dirty="0"/>
          </a:p>
        </p:txBody>
      </p:sp>
      <p:sp>
        <p:nvSpPr>
          <p:cNvPr id="14" name="TextBox 13">
            <a:extLst>
              <a:ext uri="{FF2B5EF4-FFF2-40B4-BE49-F238E27FC236}">
                <a16:creationId xmlns:a16="http://schemas.microsoft.com/office/drawing/2014/main" id="{B015E142-3F75-7A4F-25F8-80546935466D}"/>
              </a:ext>
            </a:extLst>
          </p:cNvPr>
          <p:cNvSpPr txBox="1"/>
          <p:nvPr/>
        </p:nvSpPr>
        <p:spPr>
          <a:xfrm>
            <a:off x="1297113" y="6460132"/>
            <a:ext cx="10237076" cy="276999"/>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rPr>
              <a:t>Guzman G, Allen J, </a:t>
            </a:r>
            <a:r>
              <a:rPr lang="en-US" sz="1200" dirty="0" err="1">
                <a:effectLst/>
                <a:latin typeface="Calibri" panose="020F0502020204030204" pitchFamily="34" charset="0"/>
                <a:ea typeface="Calibri" panose="020F0502020204030204" pitchFamily="34" charset="0"/>
              </a:rPr>
              <a:t>Gartz</a:t>
            </a:r>
            <a:r>
              <a:rPr lang="en-US" sz="1200" dirty="0">
                <a:effectLst/>
                <a:latin typeface="Calibri" panose="020F0502020204030204" pitchFamily="34" charset="0"/>
                <a:ea typeface="Calibri" panose="020F0502020204030204" pitchFamily="34" charset="0"/>
              </a:rPr>
              <a:t> J. A worldwide geographical distribution of the neurotropic fungi, an analysis and discussion. </a:t>
            </a:r>
            <a:r>
              <a:rPr lang="en-US" sz="1200" i="1" dirty="0">
                <a:effectLst/>
                <a:latin typeface="Calibri" panose="020F0502020204030204" pitchFamily="34" charset="0"/>
                <a:ea typeface="Calibri" panose="020F0502020204030204" pitchFamily="34" charset="0"/>
              </a:rPr>
              <a:t>Ann Mus Civ </a:t>
            </a:r>
            <a:r>
              <a:rPr lang="en-US" sz="1200" i="1" dirty="0" err="1">
                <a:effectLst/>
                <a:latin typeface="Calibri" panose="020F0502020204030204" pitchFamily="34" charset="0"/>
                <a:ea typeface="Calibri" panose="020F0502020204030204" pitchFamily="34" charset="0"/>
              </a:rPr>
              <a:t>Rovereto</a:t>
            </a:r>
            <a:r>
              <a:rPr lang="en-US" sz="1200" dirty="0">
                <a:effectLst/>
                <a:latin typeface="Calibri" panose="020F0502020204030204" pitchFamily="34" charset="0"/>
                <a:ea typeface="Calibri" panose="020F0502020204030204" pitchFamily="34" charset="0"/>
              </a:rPr>
              <a:t>. 1998;14:189-280</a:t>
            </a:r>
            <a:endParaRPr lang="en-US" sz="1200" dirty="0"/>
          </a:p>
        </p:txBody>
      </p:sp>
    </p:spTree>
    <p:extLst>
      <p:ext uri="{BB962C8B-B14F-4D97-AF65-F5344CB8AC3E}">
        <p14:creationId xmlns:p14="http://schemas.microsoft.com/office/powerpoint/2010/main" val="406974942"/>
      </p:ext>
    </p:extLst>
  </p:cSld>
  <p:clrMapOvr>
    <a:masterClrMapping/>
  </p:clrMapOvr>
  <mc:AlternateContent xmlns:mc="http://schemas.openxmlformats.org/markup-compatibility/2006" xmlns:p14="http://schemas.microsoft.com/office/powerpoint/2010/main">
    <mc:Choice Requires="p14">
      <p:transition spd="slow" p14:dur="2000" advTm="25364"/>
    </mc:Choice>
    <mc:Fallback xmlns="">
      <p:transition spd="slow" advTm="2536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7E0B31-03F0-8A5A-7BEF-E2ED6BD37F2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58" b="14466"/>
          <a:stretch/>
        </p:blipFill>
        <p:spPr>
          <a:xfrm>
            <a:off x="-1" y="-1"/>
            <a:ext cx="12192000" cy="6858001"/>
          </a:xfrm>
        </p:spPr>
      </p:pic>
      <p:sp>
        <p:nvSpPr>
          <p:cNvPr id="2" name="Title 1">
            <a:extLst>
              <a:ext uri="{FF2B5EF4-FFF2-40B4-BE49-F238E27FC236}">
                <a16:creationId xmlns:a16="http://schemas.microsoft.com/office/drawing/2014/main" id="{78799441-E6AA-E7A5-3A5D-CB6EE48FA6B3}"/>
              </a:ext>
            </a:extLst>
          </p:cNvPr>
          <p:cNvSpPr>
            <a:spLocks noGrp="1"/>
          </p:cNvSpPr>
          <p:nvPr>
            <p:ph type="title"/>
          </p:nvPr>
        </p:nvSpPr>
        <p:spPr>
          <a:xfrm>
            <a:off x="1650459" y="0"/>
            <a:ext cx="8891081" cy="1325563"/>
          </a:xfrm>
        </p:spPr>
        <p:txBody>
          <a:bodyPr>
            <a:normAutofit/>
          </a:bodyPr>
          <a:lstStyle/>
          <a:p>
            <a:pPr algn="ctr"/>
            <a:r>
              <a:rPr lang="en-US" sz="5400" dirty="0">
                <a:latin typeface="+mn-lt"/>
              </a:rPr>
              <a:t>Negative Effects</a:t>
            </a:r>
          </a:p>
        </p:txBody>
      </p:sp>
      <p:pic>
        <p:nvPicPr>
          <p:cNvPr id="4" name="Picture 3">
            <a:extLst>
              <a:ext uri="{FF2B5EF4-FFF2-40B4-BE49-F238E27FC236}">
                <a16:creationId xmlns:a16="http://schemas.microsoft.com/office/drawing/2014/main" id="{783A4AC8-D16F-D0AE-1123-80DF55705391}"/>
              </a:ext>
            </a:extLst>
          </p:cNvPr>
          <p:cNvPicPr>
            <a:picLocks noChangeAspect="1"/>
          </p:cNvPicPr>
          <p:nvPr/>
        </p:nvPicPr>
        <p:blipFill>
          <a:blip r:embed="rId4"/>
          <a:stretch>
            <a:fillRect/>
          </a:stretch>
        </p:blipFill>
        <p:spPr>
          <a:xfrm>
            <a:off x="0" y="1325563"/>
            <a:ext cx="8025987" cy="1449759"/>
          </a:xfrm>
          <a:prstGeom prst="rect">
            <a:avLst/>
          </a:prstGeom>
        </p:spPr>
      </p:pic>
      <p:sp>
        <p:nvSpPr>
          <p:cNvPr id="6" name="TextBox 5">
            <a:extLst>
              <a:ext uri="{FF2B5EF4-FFF2-40B4-BE49-F238E27FC236}">
                <a16:creationId xmlns:a16="http://schemas.microsoft.com/office/drawing/2014/main" id="{5DF093CE-8B2B-EB54-A46B-CED55539B277}"/>
              </a:ext>
            </a:extLst>
          </p:cNvPr>
          <p:cNvSpPr txBox="1"/>
          <p:nvPr/>
        </p:nvSpPr>
        <p:spPr>
          <a:xfrm>
            <a:off x="7308232" y="2405991"/>
            <a:ext cx="717755" cy="369332"/>
          </a:xfrm>
          <a:prstGeom prst="rect">
            <a:avLst/>
          </a:prstGeom>
          <a:noFill/>
        </p:spPr>
        <p:txBody>
          <a:bodyPr wrap="square" rtlCol="0">
            <a:spAutoFit/>
          </a:bodyPr>
          <a:lstStyle/>
          <a:p>
            <a:r>
              <a:rPr lang="en-US" dirty="0"/>
              <a:t>2020</a:t>
            </a:r>
          </a:p>
        </p:txBody>
      </p:sp>
      <p:pic>
        <p:nvPicPr>
          <p:cNvPr id="8" name="Picture 7">
            <a:extLst>
              <a:ext uri="{FF2B5EF4-FFF2-40B4-BE49-F238E27FC236}">
                <a16:creationId xmlns:a16="http://schemas.microsoft.com/office/drawing/2014/main" id="{2BA3A2AA-5755-FCAC-8BA1-3869263EBB0C}"/>
              </a:ext>
            </a:extLst>
          </p:cNvPr>
          <p:cNvPicPr>
            <a:picLocks noChangeAspect="1"/>
          </p:cNvPicPr>
          <p:nvPr/>
        </p:nvPicPr>
        <p:blipFill>
          <a:blip r:embed="rId5"/>
          <a:stretch>
            <a:fillRect/>
          </a:stretch>
        </p:blipFill>
        <p:spPr>
          <a:xfrm>
            <a:off x="788013" y="2963177"/>
            <a:ext cx="7822310" cy="931646"/>
          </a:xfrm>
          <a:prstGeom prst="rect">
            <a:avLst/>
          </a:prstGeom>
        </p:spPr>
      </p:pic>
      <p:sp>
        <p:nvSpPr>
          <p:cNvPr id="9" name="TextBox 8">
            <a:extLst>
              <a:ext uri="{FF2B5EF4-FFF2-40B4-BE49-F238E27FC236}">
                <a16:creationId xmlns:a16="http://schemas.microsoft.com/office/drawing/2014/main" id="{F676AC4D-626B-1D0D-FEF5-F62BA027BCA9}"/>
              </a:ext>
            </a:extLst>
          </p:cNvPr>
          <p:cNvSpPr txBox="1"/>
          <p:nvPr/>
        </p:nvSpPr>
        <p:spPr>
          <a:xfrm>
            <a:off x="7882737" y="3525491"/>
            <a:ext cx="727586" cy="369332"/>
          </a:xfrm>
          <a:prstGeom prst="rect">
            <a:avLst/>
          </a:prstGeom>
          <a:noFill/>
        </p:spPr>
        <p:txBody>
          <a:bodyPr wrap="square" rtlCol="0">
            <a:spAutoFit/>
          </a:bodyPr>
          <a:lstStyle/>
          <a:p>
            <a:r>
              <a:rPr lang="en-US" dirty="0"/>
              <a:t>2011</a:t>
            </a:r>
          </a:p>
        </p:txBody>
      </p:sp>
      <p:sp>
        <p:nvSpPr>
          <p:cNvPr id="15" name="TextBox 14">
            <a:extLst>
              <a:ext uri="{FF2B5EF4-FFF2-40B4-BE49-F238E27FC236}">
                <a16:creationId xmlns:a16="http://schemas.microsoft.com/office/drawing/2014/main" id="{E9B7D3BB-49A2-1C87-4615-A3CB66080B16}"/>
              </a:ext>
            </a:extLst>
          </p:cNvPr>
          <p:cNvSpPr txBox="1"/>
          <p:nvPr/>
        </p:nvSpPr>
        <p:spPr>
          <a:xfrm>
            <a:off x="1196501" y="3889716"/>
            <a:ext cx="10457235" cy="523220"/>
          </a:xfrm>
          <a:prstGeom prst="rect">
            <a:avLst/>
          </a:prstGeom>
          <a:solidFill>
            <a:schemeClr val="bg1"/>
          </a:solidFill>
        </p:spPr>
        <p:txBody>
          <a:bodyPr wrap="square" rtlCol="0">
            <a:spAutoFit/>
          </a:bodyPr>
          <a:lstStyle/>
          <a:p>
            <a:r>
              <a:rPr lang="en-US" sz="1400" b="0" i="0" dirty="0">
                <a:solidFill>
                  <a:srgbClr val="212121"/>
                </a:solidFill>
                <a:effectLst/>
                <a:latin typeface="BlinkMacSystemFont"/>
              </a:rPr>
              <a:t>In conclusion, the use of magic mushrooms is relatively safe as only few and relatively mild adverse effects have been reported. The low prevalent but unpredictable provocation of panic attacks and flash-backs remain, however, a point of concern.</a:t>
            </a:r>
            <a:endParaRPr lang="en-US" sz="1400" dirty="0"/>
          </a:p>
        </p:txBody>
      </p:sp>
      <p:pic>
        <p:nvPicPr>
          <p:cNvPr id="17" name="Picture 16">
            <a:extLst>
              <a:ext uri="{FF2B5EF4-FFF2-40B4-BE49-F238E27FC236}">
                <a16:creationId xmlns:a16="http://schemas.microsoft.com/office/drawing/2014/main" id="{83FBE5A6-A067-7E5B-6ACC-3162EC5DA93E}"/>
              </a:ext>
            </a:extLst>
          </p:cNvPr>
          <p:cNvPicPr>
            <a:picLocks noChangeAspect="1"/>
          </p:cNvPicPr>
          <p:nvPr/>
        </p:nvPicPr>
        <p:blipFill>
          <a:blip r:embed="rId6"/>
          <a:stretch>
            <a:fillRect/>
          </a:stretch>
        </p:blipFill>
        <p:spPr>
          <a:xfrm>
            <a:off x="1808301" y="4581779"/>
            <a:ext cx="10383699" cy="1267002"/>
          </a:xfrm>
          <a:prstGeom prst="rect">
            <a:avLst/>
          </a:prstGeom>
        </p:spPr>
      </p:pic>
      <p:sp>
        <p:nvSpPr>
          <p:cNvPr id="18" name="TextBox 17">
            <a:extLst>
              <a:ext uri="{FF2B5EF4-FFF2-40B4-BE49-F238E27FC236}">
                <a16:creationId xmlns:a16="http://schemas.microsoft.com/office/drawing/2014/main" id="{FF6BB55F-6B73-13B9-E054-7BCFD27AC2DA}"/>
              </a:ext>
            </a:extLst>
          </p:cNvPr>
          <p:cNvSpPr txBox="1"/>
          <p:nvPr/>
        </p:nvSpPr>
        <p:spPr>
          <a:xfrm>
            <a:off x="2353050" y="5834426"/>
            <a:ext cx="9534150" cy="738664"/>
          </a:xfrm>
          <a:prstGeom prst="rect">
            <a:avLst/>
          </a:prstGeom>
          <a:solidFill>
            <a:schemeClr val="bg1"/>
          </a:solidFill>
        </p:spPr>
        <p:txBody>
          <a:bodyPr wrap="square" rtlCol="0">
            <a:spAutoFit/>
          </a:bodyPr>
          <a:lstStyle/>
          <a:p>
            <a:r>
              <a:rPr lang="en-US" sz="1400" b="0" i="0" dirty="0">
                <a:solidFill>
                  <a:srgbClr val="212121"/>
                </a:solidFill>
                <a:effectLst/>
                <a:latin typeface="Cambria" panose="02040503050406030204" pitchFamily="18" charset="0"/>
              </a:rPr>
              <a:t>The results confirm psilocybin mushrooms are a relatively safe drug, with serious incidents rare and short lasting. Providing harm-reduction information likely plays a key role in preventing adverse effects. More research is needed to examine the detailed circumstances and predictors of adverse reactions including rarer physiological reactions.</a:t>
            </a:r>
            <a:endParaRPr lang="en-US" sz="1400" dirty="0"/>
          </a:p>
        </p:txBody>
      </p:sp>
    </p:spTree>
    <p:extLst>
      <p:ext uri="{BB962C8B-B14F-4D97-AF65-F5344CB8AC3E}">
        <p14:creationId xmlns:p14="http://schemas.microsoft.com/office/powerpoint/2010/main" val="1910073653"/>
      </p:ext>
    </p:extLst>
  </p:cSld>
  <p:clrMapOvr>
    <a:masterClrMapping/>
  </p:clrMapOvr>
  <mc:AlternateContent xmlns:mc="http://schemas.openxmlformats.org/markup-compatibility/2006" xmlns:p14="http://schemas.microsoft.com/office/powerpoint/2010/main">
    <mc:Choice Requires="p14">
      <p:transition spd="slow" p14:dur="2000" advTm="54756"/>
    </mc:Choice>
    <mc:Fallback xmlns="">
      <p:transition spd="slow" advTm="5475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skeleton&#10;&#10;Description automatically generated with medium confidence">
            <a:extLst>
              <a:ext uri="{FF2B5EF4-FFF2-40B4-BE49-F238E27FC236}">
                <a16:creationId xmlns:a16="http://schemas.microsoft.com/office/drawing/2014/main" id="{DD5D8F60-0B90-1C81-DC7C-8462B78FA8B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8053" r="44853" b="38352"/>
          <a:stretch/>
        </p:blipFill>
        <p:spPr>
          <a:xfrm>
            <a:off x="181900" y="182880"/>
            <a:ext cx="5805244" cy="6498480"/>
          </a:xfrm>
          <a:prstGeom prst="rect">
            <a:avLst/>
          </a:prstGeom>
        </p:spPr>
      </p:pic>
      <p:pic>
        <p:nvPicPr>
          <p:cNvPr id="11" name="Picture 10" descr="A picture containing text, old&#10;&#10;Description automatically generated">
            <a:extLst>
              <a:ext uri="{FF2B5EF4-FFF2-40B4-BE49-F238E27FC236}">
                <a16:creationId xmlns:a16="http://schemas.microsoft.com/office/drawing/2014/main" id="{97BBB7CB-455A-875A-5C0F-9C832476CFCD}"/>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r="-2" b="8793"/>
          <a:stretch/>
        </p:blipFill>
        <p:spPr>
          <a:xfrm>
            <a:off x="5987144" y="179108"/>
            <a:ext cx="6017467" cy="6499784"/>
          </a:xfrm>
          <a:prstGeom prst="rect">
            <a:avLst/>
          </a:prstGeom>
        </p:spPr>
      </p:pic>
      <p:sp>
        <p:nvSpPr>
          <p:cNvPr id="2" name="Title 1">
            <a:extLst>
              <a:ext uri="{FF2B5EF4-FFF2-40B4-BE49-F238E27FC236}">
                <a16:creationId xmlns:a16="http://schemas.microsoft.com/office/drawing/2014/main" id="{47DF406E-9EE9-E8CD-EC2D-8970DA756670}"/>
              </a:ext>
            </a:extLst>
          </p:cNvPr>
          <p:cNvSpPr>
            <a:spLocks noGrp="1"/>
          </p:cNvSpPr>
          <p:nvPr>
            <p:ph type="title"/>
          </p:nvPr>
        </p:nvSpPr>
        <p:spPr>
          <a:xfrm>
            <a:off x="187388" y="184386"/>
            <a:ext cx="6192391" cy="871054"/>
          </a:xfrm>
        </p:spPr>
        <p:txBody>
          <a:bodyPr anchor="b">
            <a:normAutofit/>
          </a:bodyPr>
          <a:lstStyle/>
          <a:p>
            <a:r>
              <a:rPr lang="en-US" sz="4000" dirty="0">
                <a:latin typeface="+mn-lt"/>
              </a:rPr>
              <a:t>Traditional Use and the West </a:t>
            </a:r>
          </a:p>
        </p:txBody>
      </p:sp>
      <p:sp>
        <p:nvSpPr>
          <p:cNvPr id="3" name="Content Placeholder 2">
            <a:extLst>
              <a:ext uri="{FF2B5EF4-FFF2-40B4-BE49-F238E27FC236}">
                <a16:creationId xmlns:a16="http://schemas.microsoft.com/office/drawing/2014/main" id="{53B0E0D2-2C9B-D34A-80D1-7C7FDBD5E939}"/>
              </a:ext>
            </a:extLst>
          </p:cNvPr>
          <p:cNvSpPr>
            <a:spLocks noGrp="1"/>
          </p:cNvSpPr>
          <p:nvPr>
            <p:ph idx="1"/>
          </p:nvPr>
        </p:nvSpPr>
        <p:spPr>
          <a:xfrm>
            <a:off x="187389" y="1139079"/>
            <a:ext cx="5906924" cy="2588458"/>
          </a:xfrm>
          <a:ln>
            <a:noFill/>
          </a:ln>
        </p:spPr>
        <p:txBody>
          <a:bodyPr>
            <a:normAutofit/>
          </a:bodyPr>
          <a:lstStyle/>
          <a:p>
            <a:r>
              <a:rPr lang="en-US" sz="2000" dirty="0">
                <a:ln w="6350">
                  <a:noFill/>
                </a:ln>
              </a:rPr>
              <a:t>Thousands of years of indigenous use</a:t>
            </a:r>
            <a:r>
              <a:rPr lang="en-US" sz="2000" baseline="30000" dirty="0">
                <a:ln w="6350">
                  <a:noFill/>
                </a:ln>
              </a:rPr>
              <a:t>7,8</a:t>
            </a:r>
          </a:p>
          <a:p>
            <a:endParaRPr lang="en-US" sz="2000" baseline="30000" dirty="0">
              <a:ln w="6350">
                <a:noFill/>
              </a:ln>
            </a:endParaRPr>
          </a:p>
          <a:p>
            <a:r>
              <a:rPr lang="en-US" sz="2000" dirty="0">
                <a:ln w="6350">
                  <a:noFill/>
                </a:ln>
              </a:rPr>
              <a:t>Banning by colonization</a:t>
            </a:r>
            <a:r>
              <a:rPr lang="en-US" sz="2000" baseline="30000" dirty="0">
                <a:ln w="6350">
                  <a:noFill/>
                </a:ln>
              </a:rPr>
              <a:t>8,10</a:t>
            </a:r>
          </a:p>
          <a:p>
            <a:pPr lvl="1"/>
            <a:r>
              <a:rPr lang="en-US" sz="1600" baseline="30000" dirty="0">
                <a:ln w="6350">
                  <a:noFill/>
                </a:ln>
              </a:rPr>
              <a:t>Spanish colonization of Mexico began in 1521.</a:t>
            </a:r>
          </a:p>
          <a:p>
            <a:pPr marL="0" indent="0">
              <a:buNone/>
            </a:pPr>
            <a:endParaRPr lang="en-US" sz="2000" baseline="30000" dirty="0">
              <a:ln w="6350">
                <a:noFill/>
              </a:ln>
            </a:endParaRPr>
          </a:p>
          <a:p>
            <a:r>
              <a:rPr lang="en-US" sz="2000" dirty="0">
                <a:ln w="6350">
                  <a:noFill/>
                </a:ln>
              </a:rPr>
              <a:t>Introduction to the West</a:t>
            </a:r>
            <a:r>
              <a:rPr lang="en-US" sz="2000" baseline="30000" dirty="0">
                <a:ln w="6350">
                  <a:noFill/>
                </a:ln>
              </a:rPr>
              <a:t>9</a:t>
            </a:r>
          </a:p>
          <a:p>
            <a:pPr lvl="1"/>
            <a:r>
              <a:rPr lang="en-US" sz="1600" baseline="30000" dirty="0">
                <a:ln w="6350">
                  <a:noFill/>
                </a:ln>
              </a:rPr>
              <a:t>Robert Gordon Wasson, 1955</a:t>
            </a:r>
          </a:p>
          <a:p>
            <a:pPr marL="0" indent="0">
              <a:buNone/>
            </a:pPr>
            <a:endParaRPr lang="en-US" sz="2000" baseline="30000" dirty="0">
              <a:ln w="6350">
                <a:noFill/>
              </a:ln>
            </a:endParaRPr>
          </a:p>
        </p:txBody>
      </p:sp>
      <p:sp>
        <p:nvSpPr>
          <p:cNvPr id="12" name="TextBox 11">
            <a:extLst>
              <a:ext uri="{FF2B5EF4-FFF2-40B4-BE49-F238E27FC236}">
                <a16:creationId xmlns:a16="http://schemas.microsoft.com/office/drawing/2014/main" id="{99BC9F51-53A0-E74E-0636-1BACE1AF64A4}"/>
              </a:ext>
            </a:extLst>
          </p:cNvPr>
          <p:cNvSpPr txBox="1"/>
          <p:nvPr/>
        </p:nvSpPr>
        <p:spPr>
          <a:xfrm>
            <a:off x="7113299" y="6622820"/>
            <a:ext cx="5915025" cy="276999"/>
          </a:xfrm>
          <a:prstGeom prst="rect">
            <a:avLst/>
          </a:prstGeom>
          <a:noFill/>
        </p:spPr>
        <p:txBody>
          <a:bodyPr wrap="square" rtlCol="0">
            <a:spAutoFit/>
          </a:bodyPr>
          <a:lstStyle/>
          <a:p>
            <a:r>
              <a:rPr lang="en-US" sz="1200" b="0" i="1" dirty="0">
                <a:solidFill>
                  <a:srgbClr val="000000"/>
                </a:solidFill>
                <a:effectLst/>
                <a:latin typeface="Lato" panose="020F0502020204030203" pitchFamily="34" charset="0"/>
              </a:rPr>
              <a:t>Artwork courtesy of Girish </a:t>
            </a:r>
            <a:r>
              <a:rPr lang="en-US" sz="1200" b="0" i="1" dirty="0" err="1">
                <a:solidFill>
                  <a:srgbClr val="000000"/>
                </a:solidFill>
                <a:effectLst/>
                <a:latin typeface="Lato" panose="020F0502020204030203" pitchFamily="34" charset="0"/>
              </a:rPr>
              <a:t>Chandok</a:t>
            </a:r>
            <a:r>
              <a:rPr lang="en-US" sz="1200" b="0" i="1" dirty="0">
                <a:solidFill>
                  <a:srgbClr val="000000"/>
                </a:solidFill>
                <a:effectLst/>
                <a:latin typeface="Lato" panose="020F0502020204030203" pitchFamily="34" charset="0"/>
              </a:rPr>
              <a:t> </a:t>
            </a:r>
            <a:r>
              <a:rPr lang="en-US" sz="1200" b="0" i="1" u="none" strike="noStrike" dirty="0">
                <a:solidFill>
                  <a:srgbClr val="000000"/>
                </a:solidFill>
                <a:effectLst/>
                <a:latin typeface="var( --e-global-typography-1f0e640-font-family )"/>
                <a:hlinkClick r:id="rId5"/>
              </a:rPr>
              <a:t>@girishchandok</a:t>
            </a:r>
            <a:r>
              <a:rPr lang="en-US" sz="1200" b="0" i="0" dirty="0">
                <a:solidFill>
                  <a:srgbClr val="000000"/>
                </a:solidFill>
                <a:effectLst/>
                <a:latin typeface="Lato" panose="020F0502020204030203" pitchFamily="34" charset="0"/>
              </a:rPr>
              <a:t> </a:t>
            </a:r>
            <a:r>
              <a:rPr lang="en-US" sz="1200" b="0" i="1" dirty="0">
                <a:solidFill>
                  <a:srgbClr val="000000"/>
                </a:solidFill>
                <a:effectLst/>
                <a:latin typeface="Lato" panose="020F0502020204030203" pitchFamily="34" charset="0"/>
              </a:rPr>
              <a:t>on IG</a:t>
            </a:r>
            <a:endParaRPr lang="en-US" sz="1200" dirty="0"/>
          </a:p>
        </p:txBody>
      </p:sp>
    </p:spTree>
    <p:extLst>
      <p:ext uri="{BB962C8B-B14F-4D97-AF65-F5344CB8AC3E}">
        <p14:creationId xmlns:p14="http://schemas.microsoft.com/office/powerpoint/2010/main" val="2505300453"/>
      </p:ext>
    </p:extLst>
  </p:cSld>
  <p:clrMapOvr>
    <a:masterClrMapping/>
  </p:clrMapOvr>
  <mc:AlternateContent xmlns:mc="http://schemas.openxmlformats.org/markup-compatibility/2006" xmlns:p14="http://schemas.microsoft.com/office/powerpoint/2010/main">
    <mc:Choice Requires="p14">
      <p:transition spd="slow" p14:dur="2000" advTm="130619"/>
    </mc:Choice>
    <mc:Fallback xmlns="">
      <p:transition spd="slow" advTm="13061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50ED9-6A87-7F73-BC29-AF1B7A6D4753}"/>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776" t="7812" b="7812"/>
          <a:stretch/>
        </p:blipFill>
        <p:spPr>
          <a:xfrm>
            <a:off x="-94593" y="0"/>
            <a:ext cx="12286593" cy="6858000"/>
          </a:xfrm>
          <a:prstGeom prst="rect">
            <a:avLst/>
          </a:prstGeom>
        </p:spPr>
      </p:pic>
      <p:sp>
        <p:nvSpPr>
          <p:cNvPr id="2" name="Title 1">
            <a:extLst>
              <a:ext uri="{FF2B5EF4-FFF2-40B4-BE49-F238E27FC236}">
                <a16:creationId xmlns:a16="http://schemas.microsoft.com/office/drawing/2014/main" id="{A5D5F170-8F25-8AD6-33AA-1D21BEFE4D97}"/>
              </a:ext>
            </a:extLst>
          </p:cNvPr>
          <p:cNvSpPr>
            <a:spLocks noGrp="1"/>
          </p:cNvSpPr>
          <p:nvPr>
            <p:ph type="title"/>
          </p:nvPr>
        </p:nvSpPr>
        <p:spPr>
          <a:xfrm>
            <a:off x="2179583" y="0"/>
            <a:ext cx="7832834" cy="1325563"/>
          </a:xfrm>
        </p:spPr>
        <p:txBody>
          <a:bodyPr>
            <a:normAutofit/>
          </a:bodyPr>
          <a:lstStyle/>
          <a:p>
            <a:r>
              <a:rPr lang="en-US" sz="5400">
                <a:latin typeface="+mn-lt"/>
              </a:rPr>
              <a:t>Early Studies and Banning</a:t>
            </a:r>
            <a:endParaRPr lang="en-US" sz="5400" dirty="0">
              <a:latin typeface="+mn-lt"/>
            </a:endParaRPr>
          </a:p>
        </p:txBody>
      </p:sp>
      <p:sp>
        <p:nvSpPr>
          <p:cNvPr id="3" name="Content Placeholder 2">
            <a:extLst>
              <a:ext uri="{FF2B5EF4-FFF2-40B4-BE49-F238E27FC236}">
                <a16:creationId xmlns:a16="http://schemas.microsoft.com/office/drawing/2014/main" id="{5B294F1A-A650-13D9-7344-3EF4D311F9C1}"/>
              </a:ext>
            </a:extLst>
          </p:cNvPr>
          <p:cNvSpPr>
            <a:spLocks noGrp="1"/>
          </p:cNvSpPr>
          <p:nvPr>
            <p:ph idx="1"/>
          </p:nvPr>
        </p:nvSpPr>
        <p:spPr>
          <a:xfrm>
            <a:off x="911773" y="1325563"/>
            <a:ext cx="10515600" cy="4351338"/>
          </a:xfrm>
        </p:spPr>
        <p:txBody>
          <a:bodyPr/>
          <a:lstStyle/>
          <a:p>
            <a:r>
              <a:rPr lang="en-US"/>
              <a:t>Early studies</a:t>
            </a:r>
            <a:r>
              <a:rPr lang="en-US" baseline="30000"/>
              <a:t>10</a:t>
            </a:r>
          </a:p>
          <a:p>
            <a:endParaRPr lang="en-US" baseline="30000"/>
          </a:p>
          <a:p>
            <a:r>
              <a:rPr lang="en-US"/>
              <a:t>Spilling into the public</a:t>
            </a:r>
            <a:r>
              <a:rPr lang="en-US" baseline="30000"/>
              <a:t>10</a:t>
            </a:r>
          </a:p>
          <a:p>
            <a:endParaRPr lang="en-US" baseline="30000"/>
          </a:p>
          <a:p>
            <a:r>
              <a:rPr lang="en-US"/>
              <a:t>DEA and the Controlled Substance Act (1970)</a:t>
            </a:r>
            <a:r>
              <a:rPr lang="en-US" baseline="30000"/>
              <a:t>11</a:t>
            </a:r>
            <a:endParaRPr lang="en-US" baseline="30000" dirty="0"/>
          </a:p>
        </p:txBody>
      </p:sp>
    </p:spTree>
    <p:extLst>
      <p:ext uri="{BB962C8B-B14F-4D97-AF65-F5344CB8AC3E}">
        <p14:creationId xmlns:p14="http://schemas.microsoft.com/office/powerpoint/2010/main" val="1458914189"/>
      </p:ext>
    </p:extLst>
  </p:cSld>
  <p:clrMapOvr>
    <a:masterClrMapping/>
  </p:clrMapOvr>
  <mc:AlternateContent xmlns:mc="http://schemas.openxmlformats.org/markup-compatibility/2006" xmlns:p14="http://schemas.microsoft.com/office/powerpoint/2010/main">
    <mc:Choice Requires="p14">
      <p:transition spd="slow" p14:dur="2000" advTm="276456"/>
    </mc:Choice>
    <mc:Fallback xmlns="">
      <p:transition spd="slow" advTm="27645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key&#10;&#10;Description automatically generated with low confidence">
            <a:extLst>
              <a:ext uri="{FF2B5EF4-FFF2-40B4-BE49-F238E27FC236}">
                <a16:creationId xmlns:a16="http://schemas.microsoft.com/office/drawing/2014/main" id="{91195BE5-660C-9428-33C0-7199CD4ECDD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263" b="11362"/>
          <a:stretch/>
        </p:blipFill>
        <p:spPr>
          <a:xfrm>
            <a:off x="-1" y="-1"/>
            <a:ext cx="12192001" cy="6858001"/>
          </a:xfrm>
        </p:spPr>
      </p:pic>
      <p:sp>
        <p:nvSpPr>
          <p:cNvPr id="2" name="Title 1">
            <a:extLst>
              <a:ext uri="{FF2B5EF4-FFF2-40B4-BE49-F238E27FC236}">
                <a16:creationId xmlns:a16="http://schemas.microsoft.com/office/drawing/2014/main" id="{B546F5F6-E724-D8D5-3EA7-0FCB655ED0C3}"/>
              </a:ext>
            </a:extLst>
          </p:cNvPr>
          <p:cNvSpPr>
            <a:spLocks noGrp="1"/>
          </p:cNvSpPr>
          <p:nvPr>
            <p:ph type="title"/>
          </p:nvPr>
        </p:nvSpPr>
        <p:spPr>
          <a:xfrm>
            <a:off x="4239609" y="-133779"/>
            <a:ext cx="3712779" cy="1325563"/>
          </a:xfrm>
        </p:spPr>
        <p:txBody>
          <a:bodyPr>
            <a:normAutofit/>
          </a:bodyPr>
          <a:lstStyle/>
          <a:p>
            <a:r>
              <a:rPr lang="en-US" sz="5400" dirty="0">
                <a:latin typeface="+mn-lt"/>
              </a:rPr>
              <a:t>A Comeback</a:t>
            </a:r>
          </a:p>
        </p:txBody>
      </p:sp>
      <p:sp>
        <p:nvSpPr>
          <p:cNvPr id="3" name="TextBox 2">
            <a:extLst>
              <a:ext uri="{FF2B5EF4-FFF2-40B4-BE49-F238E27FC236}">
                <a16:creationId xmlns:a16="http://schemas.microsoft.com/office/drawing/2014/main" id="{A095F8E1-9E5C-34D3-F3B1-A97C8C20D788}"/>
              </a:ext>
            </a:extLst>
          </p:cNvPr>
          <p:cNvSpPr txBox="1"/>
          <p:nvPr/>
        </p:nvSpPr>
        <p:spPr>
          <a:xfrm>
            <a:off x="567560" y="1325563"/>
            <a:ext cx="4309241" cy="5386090"/>
          </a:xfrm>
          <a:prstGeom prst="rect">
            <a:avLst/>
          </a:prstGeom>
          <a:noFill/>
        </p:spPr>
        <p:txBody>
          <a:bodyPr wrap="square" rtlCol="0">
            <a:spAutoFit/>
          </a:bodyPr>
          <a:lstStyle/>
          <a:p>
            <a:pPr marL="457200" indent="-457200">
              <a:buFont typeface="Arial" panose="020B0604020202020204" pitchFamily="34" charset="0"/>
              <a:buChar char="•"/>
            </a:pPr>
            <a:r>
              <a:rPr lang="en-US" sz="2800" dirty="0"/>
              <a:t>FDA Breakthrough Therapy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John’s Hopkins Center for Psychedelic and Consciousness Research</a:t>
            </a:r>
          </a:p>
          <a:p>
            <a:endParaRPr lang="en-US" sz="2800" dirty="0"/>
          </a:p>
          <a:p>
            <a:pPr marL="285750" indent="-285750">
              <a:buFont typeface="Arial" panose="020B0604020202020204" pitchFamily="34" charset="0"/>
              <a:buChar char="•"/>
            </a:pPr>
            <a:r>
              <a:rPr lang="en-US" sz="2800" dirty="0"/>
              <a:t>Multidisciplinary Association for Psychedelic Studies (MAPS) </a:t>
            </a:r>
          </a:p>
          <a:p>
            <a:endParaRPr lang="en-US" dirty="0"/>
          </a:p>
          <a:p>
            <a:endParaRPr lang="en-US" dirty="0"/>
          </a:p>
        </p:txBody>
      </p:sp>
      <p:sp>
        <p:nvSpPr>
          <p:cNvPr id="6" name="TextBox 5">
            <a:extLst>
              <a:ext uri="{FF2B5EF4-FFF2-40B4-BE49-F238E27FC236}">
                <a16:creationId xmlns:a16="http://schemas.microsoft.com/office/drawing/2014/main" id="{0F43E10F-295A-AE86-4A3C-D95A713710AD}"/>
              </a:ext>
            </a:extLst>
          </p:cNvPr>
          <p:cNvSpPr txBox="1"/>
          <p:nvPr/>
        </p:nvSpPr>
        <p:spPr>
          <a:xfrm>
            <a:off x="7819696" y="1325563"/>
            <a:ext cx="3712779"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t>Heffter</a:t>
            </a:r>
            <a:r>
              <a:rPr lang="en-US" sz="2800" dirty="0"/>
              <a:t> Research Institute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b="0" i="0" dirty="0" err="1">
                <a:effectLst/>
              </a:rPr>
              <a:t>Nikean</a:t>
            </a:r>
            <a:r>
              <a:rPr lang="en-US" sz="2800" b="0" i="0" dirty="0">
                <a:effectLst/>
              </a:rPr>
              <a:t> Psychedelic Psychotherapy Research Centre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Mass General Center for the Neuroscience of Psychedelics </a:t>
            </a:r>
          </a:p>
        </p:txBody>
      </p:sp>
    </p:spTree>
    <p:extLst>
      <p:ext uri="{BB962C8B-B14F-4D97-AF65-F5344CB8AC3E}">
        <p14:creationId xmlns:p14="http://schemas.microsoft.com/office/powerpoint/2010/main" val="176098437"/>
      </p:ext>
    </p:extLst>
  </p:cSld>
  <p:clrMapOvr>
    <a:masterClrMapping/>
  </p:clrMapOvr>
  <mc:AlternateContent xmlns:mc="http://schemas.openxmlformats.org/markup-compatibility/2006" xmlns:p14="http://schemas.microsoft.com/office/powerpoint/2010/main">
    <mc:Choice Requires="p14">
      <p:transition spd="slow" p14:dur="2000" advTm="126985"/>
    </mc:Choice>
    <mc:Fallback xmlns="">
      <p:transition spd="slow" advTm="12698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skeleton&#10;&#10;Description automatically generated with medium confidence">
            <a:extLst>
              <a:ext uri="{FF2B5EF4-FFF2-40B4-BE49-F238E27FC236}">
                <a16:creationId xmlns:a16="http://schemas.microsoft.com/office/drawing/2014/main" id="{6C9754DD-F2BB-281D-3690-1B1F2F9E16F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507" b="15117"/>
          <a:stretch/>
        </p:blipFill>
        <p:spPr>
          <a:xfrm>
            <a:off x="0" y="0"/>
            <a:ext cx="12192000" cy="6858000"/>
          </a:xfrm>
          <a:prstGeom prst="rect">
            <a:avLst/>
          </a:prstGeom>
        </p:spPr>
      </p:pic>
      <p:sp>
        <p:nvSpPr>
          <p:cNvPr id="2" name="Title 1">
            <a:extLst>
              <a:ext uri="{FF2B5EF4-FFF2-40B4-BE49-F238E27FC236}">
                <a16:creationId xmlns:a16="http://schemas.microsoft.com/office/drawing/2014/main" id="{4A12B24C-2A12-148B-7CC4-91FADB836DBF}"/>
              </a:ext>
            </a:extLst>
          </p:cNvPr>
          <p:cNvSpPr>
            <a:spLocks noGrp="1"/>
          </p:cNvSpPr>
          <p:nvPr>
            <p:ph type="title"/>
          </p:nvPr>
        </p:nvSpPr>
        <p:spPr>
          <a:xfrm>
            <a:off x="3333751" y="0"/>
            <a:ext cx="5524501" cy="1325563"/>
          </a:xfrm>
        </p:spPr>
        <p:txBody>
          <a:bodyPr>
            <a:noAutofit/>
          </a:bodyPr>
          <a:lstStyle/>
          <a:p>
            <a:r>
              <a:rPr lang="en-US" sz="5400" dirty="0">
                <a:latin typeface="+mn-lt"/>
              </a:rPr>
              <a:t>Areas of Research </a:t>
            </a:r>
          </a:p>
        </p:txBody>
      </p:sp>
      <p:sp>
        <p:nvSpPr>
          <p:cNvPr id="3" name="TextBox 2">
            <a:extLst>
              <a:ext uri="{FF2B5EF4-FFF2-40B4-BE49-F238E27FC236}">
                <a16:creationId xmlns:a16="http://schemas.microsoft.com/office/drawing/2014/main" id="{CD50DD40-4C4C-324F-0119-F9D1B5C9BA62}"/>
              </a:ext>
            </a:extLst>
          </p:cNvPr>
          <p:cNvSpPr txBox="1"/>
          <p:nvPr/>
        </p:nvSpPr>
        <p:spPr>
          <a:xfrm>
            <a:off x="703208" y="1228233"/>
            <a:ext cx="3668111" cy="4873129"/>
          </a:xfrm>
          <a:prstGeom prst="rect">
            <a:avLst/>
          </a:prstGeom>
          <a:noFill/>
        </p:spPr>
        <p:txBody>
          <a:bodyPr wrap="square" rtlCol="0">
            <a:spAutoFit/>
          </a:bodyPr>
          <a:lstStyle/>
          <a:p>
            <a:pPr marL="285750" indent="-285750">
              <a:buFont typeface="Arial" panose="020B0604020202020204" pitchFamily="34" charset="0"/>
              <a:buChar char="•"/>
            </a:pPr>
            <a:r>
              <a:rPr lang="en-US" sz="2800" dirty="0"/>
              <a:t>Depression</a:t>
            </a:r>
            <a:r>
              <a:rPr lang="en-US" sz="2800" baseline="30000" dirty="0"/>
              <a:t>12-17</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800" dirty="0"/>
              <a:t>Suicidal ideation</a:t>
            </a:r>
            <a:r>
              <a:rPr lang="en-US" sz="2800" baseline="30000" dirty="0"/>
              <a:t>17</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800" dirty="0"/>
              <a:t>Terminal illness</a:t>
            </a:r>
            <a:r>
              <a:rPr lang="en-US" sz="2800" baseline="30000" dirty="0"/>
              <a:t>18-20</a:t>
            </a:r>
          </a:p>
          <a:p>
            <a:endParaRPr lang="en-US" sz="2800" baseline="30000" dirty="0"/>
          </a:p>
          <a:p>
            <a:pPr marL="285750" indent="-285750">
              <a:buFont typeface="Arial" panose="020B0604020202020204" pitchFamily="34" charset="0"/>
              <a:buChar char="•"/>
            </a:pPr>
            <a:r>
              <a:rPr lang="en-US" sz="2800" dirty="0"/>
              <a:t>Concussion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800" dirty="0"/>
              <a:t>Lyme Disease</a:t>
            </a:r>
          </a:p>
          <a:p>
            <a:pPr marL="285750" indent="-285750">
              <a:buFont typeface="Arial" panose="020B0604020202020204" pitchFamily="34" charset="0"/>
              <a:buChar char="•"/>
            </a:pPr>
            <a:endParaRPr lang="en-US" sz="2800" baseline="30000" dirty="0"/>
          </a:p>
          <a:p>
            <a:pPr marL="285750" indent="-285750">
              <a:buFont typeface="Arial" panose="020B0604020202020204" pitchFamily="34" charset="0"/>
              <a:buChar char="•"/>
            </a:pPr>
            <a:endParaRPr lang="en-US" sz="2800" baseline="30000" dirty="0"/>
          </a:p>
          <a:p>
            <a:endParaRPr lang="en-US" sz="2800" baseline="30000" dirty="0"/>
          </a:p>
          <a:p>
            <a:pPr marL="285750" indent="-285750">
              <a:buFont typeface="Arial" panose="020B0604020202020204" pitchFamily="34" charset="0"/>
              <a:buChar char="•"/>
            </a:pPr>
            <a:endParaRPr lang="en-US" sz="2800" dirty="0"/>
          </a:p>
        </p:txBody>
      </p:sp>
      <p:sp>
        <p:nvSpPr>
          <p:cNvPr id="6" name="TextBox 5">
            <a:extLst>
              <a:ext uri="{FF2B5EF4-FFF2-40B4-BE49-F238E27FC236}">
                <a16:creationId xmlns:a16="http://schemas.microsoft.com/office/drawing/2014/main" id="{A5D9F6F3-A0A8-11D4-B826-9EDC25D5F1AC}"/>
              </a:ext>
            </a:extLst>
          </p:cNvPr>
          <p:cNvSpPr txBox="1"/>
          <p:nvPr/>
        </p:nvSpPr>
        <p:spPr>
          <a:xfrm>
            <a:off x="7820683" y="1325563"/>
            <a:ext cx="4070535" cy="4031873"/>
          </a:xfrm>
          <a:prstGeom prst="rect">
            <a:avLst/>
          </a:prstGeom>
          <a:noFill/>
        </p:spPr>
        <p:txBody>
          <a:bodyPr wrap="square" rtlCol="0">
            <a:spAutoFit/>
          </a:bodyPr>
          <a:lstStyle/>
          <a:p>
            <a:pPr marL="285750" indent="-285750">
              <a:buFont typeface="Arial" panose="020B0604020202020204" pitchFamily="34" charset="0"/>
              <a:buChar char="•"/>
            </a:pPr>
            <a:r>
              <a:rPr lang="en-US" sz="2800" dirty="0"/>
              <a:t>Tobacco Cessation</a:t>
            </a:r>
            <a:r>
              <a:rPr lang="en-US" sz="2800" baseline="30000" dirty="0"/>
              <a:t>21,22</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800" dirty="0"/>
              <a:t>Alcohol Use Disorder</a:t>
            </a:r>
            <a:r>
              <a:rPr lang="en-US" sz="2800" baseline="30000" dirty="0"/>
              <a:t>23,24</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800" dirty="0"/>
              <a:t>OCD, Anxiety, PTSD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800" dirty="0"/>
              <a:t>Anorexia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800" dirty="0"/>
              <a:t>Alzheimer’s Disease</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130070704"/>
      </p:ext>
    </p:extLst>
  </p:cSld>
  <p:clrMapOvr>
    <a:masterClrMapping/>
  </p:clrMapOvr>
  <mc:AlternateContent xmlns:mc="http://schemas.openxmlformats.org/markup-compatibility/2006" xmlns:p14="http://schemas.microsoft.com/office/powerpoint/2010/main">
    <mc:Choice Requires="p14">
      <p:transition spd="slow" p14:dur="2000" advTm="22406"/>
    </mc:Choice>
    <mc:Fallback xmlns="">
      <p:transition spd="slow" advTm="2240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2B3C4F-7B08-078C-69FD-BFF2A32A0229}"/>
              </a:ext>
            </a:extLst>
          </p:cNvPr>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2" name="Title 1">
            <a:extLst>
              <a:ext uri="{FF2B5EF4-FFF2-40B4-BE49-F238E27FC236}">
                <a16:creationId xmlns:a16="http://schemas.microsoft.com/office/drawing/2014/main" id="{8F66607B-ECD6-2F07-1EA0-DF00D01B8AE3}"/>
              </a:ext>
            </a:extLst>
          </p:cNvPr>
          <p:cNvSpPr>
            <a:spLocks noGrp="1"/>
          </p:cNvSpPr>
          <p:nvPr>
            <p:ph type="title"/>
          </p:nvPr>
        </p:nvSpPr>
        <p:spPr/>
        <p:txBody>
          <a:bodyPr>
            <a:normAutofit/>
          </a:bodyPr>
          <a:lstStyle/>
          <a:p>
            <a:pPr algn="ctr"/>
            <a:r>
              <a:rPr lang="en-US" sz="5400" dirty="0">
                <a:latin typeface="+mn-lt"/>
              </a:rPr>
              <a:t>Contraindications</a:t>
            </a:r>
          </a:p>
        </p:txBody>
      </p:sp>
      <p:sp>
        <p:nvSpPr>
          <p:cNvPr id="3" name="Content Placeholder 2">
            <a:extLst>
              <a:ext uri="{FF2B5EF4-FFF2-40B4-BE49-F238E27FC236}">
                <a16:creationId xmlns:a16="http://schemas.microsoft.com/office/drawing/2014/main" id="{3FF794A2-DC9F-E107-FFB9-11978C4EA73B}"/>
              </a:ext>
            </a:extLst>
          </p:cNvPr>
          <p:cNvSpPr>
            <a:spLocks noGrp="1"/>
          </p:cNvSpPr>
          <p:nvPr>
            <p:ph idx="1"/>
          </p:nvPr>
        </p:nvSpPr>
        <p:spPr>
          <a:xfrm>
            <a:off x="838200" y="1825625"/>
            <a:ext cx="3828393" cy="4351338"/>
          </a:xfrm>
        </p:spPr>
        <p:txBody>
          <a:bodyPr/>
          <a:lstStyle/>
          <a:p>
            <a:r>
              <a:rPr lang="en-US" dirty="0"/>
              <a:t>Psychosis/Psychotic Disorders</a:t>
            </a:r>
          </a:p>
          <a:p>
            <a:r>
              <a:rPr lang="en-US" dirty="0"/>
              <a:t>Interactions with medications?</a:t>
            </a:r>
          </a:p>
        </p:txBody>
      </p:sp>
      <p:sp>
        <p:nvSpPr>
          <p:cNvPr id="6" name="Content Placeholder 2">
            <a:extLst>
              <a:ext uri="{FF2B5EF4-FFF2-40B4-BE49-F238E27FC236}">
                <a16:creationId xmlns:a16="http://schemas.microsoft.com/office/drawing/2014/main" id="{18234C7B-B3DE-EF49-939C-872BD2CE23A3}"/>
              </a:ext>
            </a:extLst>
          </p:cNvPr>
          <p:cNvSpPr txBox="1">
            <a:spLocks/>
          </p:cNvSpPr>
          <p:nvPr/>
        </p:nvSpPr>
        <p:spPr>
          <a:xfrm>
            <a:off x="7944507" y="1690688"/>
            <a:ext cx="382839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Hypertension</a:t>
            </a:r>
          </a:p>
          <a:p>
            <a:r>
              <a:rPr lang="en-US" dirty="0"/>
              <a:t>Possibly more that we have not yet discovered.</a:t>
            </a:r>
          </a:p>
        </p:txBody>
      </p:sp>
    </p:spTree>
    <p:extLst>
      <p:ext uri="{BB962C8B-B14F-4D97-AF65-F5344CB8AC3E}">
        <p14:creationId xmlns:p14="http://schemas.microsoft.com/office/powerpoint/2010/main" val="2375138813"/>
      </p:ext>
    </p:extLst>
  </p:cSld>
  <p:clrMapOvr>
    <a:masterClrMapping/>
  </p:clrMapOvr>
  <mc:AlternateContent xmlns:mc="http://schemas.openxmlformats.org/markup-compatibility/2006" xmlns:p14="http://schemas.microsoft.com/office/powerpoint/2010/main">
    <mc:Choice Requires="p14">
      <p:transition spd="slow" p14:dur="2000" advTm="30280"/>
    </mc:Choice>
    <mc:Fallback xmlns="">
      <p:transition spd="slow" advTm="3028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skeleton&#10;&#10;Description automatically generated with medium confidence">
            <a:extLst>
              <a:ext uri="{FF2B5EF4-FFF2-40B4-BE49-F238E27FC236}">
                <a16:creationId xmlns:a16="http://schemas.microsoft.com/office/drawing/2014/main" id="{7502CD9F-7619-9626-B80E-4AA014B53F8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306"/>
          <a:stretch/>
        </p:blipFill>
        <p:spPr>
          <a:xfrm>
            <a:off x="0" y="-1"/>
            <a:ext cx="12192000" cy="7371611"/>
          </a:xfrm>
        </p:spPr>
      </p:pic>
      <p:sp>
        <p:nvSpPr>
          <p:cNvPr id="2" name="Title 1">
            <a:extLst>
              <a:ext uri="{FF2B5EF4-FFF2-40B4-BE49-F238E27FC236}">
                <a16:creationId xmlns:a16="http://schemas.microsoft.com/office/drawing/2014/main" id="{A7CE44B7-4493-2C6B-28E9-4E2A58DFB9C6}"/>
              </a:ext>
            </a:extLst>
          </p:cNvPr>
          <p:cNvSpPr>
            <a:spLocks noGrp="1"/>
          </p:cNvSpPr>
          <p:nvPr>
            <p:ph type="title"/>
          </p:nvPr>
        </p:nvSpPr>
        <p:spPr>
          <a:xfrm>
            <a:off x="4328619" y="-42357"/>
            <a:ext cx="3534761" cy="1325563"/>
          </a:xfrm>
        </p:spPr>
        <p:txBody>
          <a:bodyPr>
            <a:normAutofit/>
          </a:bodyPr>
          <a:lstStyle/>
          <a:p>
            <a:r>
              <a:rPr lang="en-US" sz="5400" dirty="0">
                <a:latin typeface="+mn-lt"/>
              </a:rPr>
              <a:t> Depression </a:t>
            </a:r>
          </a:p>
        </p:txBody>
      </p:sp>
      <p:pic>
        <p:nvPicPr>
          <p:cNvPr id="10" name="Picture 9" descr="A screenshot of a computer&#10;&#10;Description automatically generated">
            <a:extLst>
              <a:ext uri="{FF2B5EF4-FFF2-40B4-BE49-F238E27FC236}">
                <a16:creationId xmlns:a16="http://schemas.microsoft.com/office/drawing/2014/main" id="{14F1FD04-3571-2F4E-E9C0-70A0932C6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7278"/>
            <a:ext cx="12174958" cy="4308612"/>
          </a:xfrm>
          <a:prstGeom prst="rect">
            <a:avLst/>
          </a:prstGeom>
        </p:spPr>
      </p:pic>
    </p:spTree>
    <p:extLst>
      <p:ext uri="{BB962C8B-B14F-4D97-AF65-F5344CB8AC3E}">
        <p14:creationId xmlns:p14="http://schemas.microsoft.com/office/powerpoint/2010/main" val="358118816"/>
      </p:ext>
    </p:extLst>
  </p:cSld>
  <p:clrMapOvr>
    <a:masterClrMapping/>
  </p:clrMapOvr>
  <mc:AlternateContent xmlns:mc="http://schemas.openxmlformats.org/markup-compatibility/2006" xmlns:p14="http://schemas.microsoft.com/office/powerpoint/2010/main">
    <mc:Choice Requires="p14">
      <p:transition spd="slow" p14:dur="2000" advTm="143612"/>
    </mc:Choice>
    <mc:Fallback xmlns="">
      <p:transition spd="slow" advTm="143612"/>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10553</TotalTime>
  <Words>2931</Words>
  <Application>Microsoft Office PowerPoint</Application>
  <PresentationFormat>Widescreen</PresentationFormat>
  <Paragraphs>206</Paragraphs>
  <Slides>30</Slides>
  <Notes>24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AdvOT1ef757c0</vt:lpstr>
      <vt:lpstr>AdvOT1ef757c0+fb</vt:lpstr>
      <vt:lpstr>Arial</vt:lpstr>
      <vt:lpstr>BlinkMacSystemFont</vt:lpstr>
      <vt:lpstr>Calibri</vt:lpstr>
      <vt:lpstr>Calibri Light</vt:lpstr>
      <vt:lpstr>Cambria</vt:lpstr>
      <vt:lpstr>Lato</vt:lpstr>
      <vt:lpstr>OfficinaSansStd-Book</vt:lpstr>
      <vt:lpstr>OfficinaSansStd-BookItalic</vt:lpstr>
      <vt:lpstr>Shaker2Lancet-Regular</vt:lpstr>
      <vt:lpstr>tahoma</vt:lpstr>
      <vt:lpstr>var( --e-global-typography-1f0e640-font-family )</vt:lpstr>
      <vt:lpstr>Office Theme</vt:lpstr>
      <vt:lpstr>PowerPoint Presentation</vt:lpstr>
      <vt:lpstr>What is Psilocybin? </vt:lpstr>
      <vt:lpstr>PowerPoint Presentation</vt:lpstr>
      <vt:lpstr>Traditional Use and the West </vt:lpstr>
      <vt:lpstr>Early Studies and Banning</vt:lpstr>
      <vt:lpstr>A Comeback</vt:lpstr>
      <vt:lpstr>Areas of Research </vt:lpstr>
      <vt:lpstr>Contraindications</vt:lpstr>
      <vt:lpstr> Depression </vt:lpstr>
      <vt:lpstr>Results: Depression </vt:lpstr>
      <vt:lpstr>Terminal Illness </vt:lpstr>
      <vt:lpstr>PowerPoint Presentation</vt:lpstr>
      <vt:lpstr>PowerPoint Presentation</vt:lpstr>
      <vt:lpstr>PowerPoint Presentation</vt:lpstr>
      <vt:lpstr>Substance Use Disoders</vt:lpstr>
      <vt:lpstr>PowerPoint Presentation</vt:lpstr>
      <vt:lpstr>PowerPoint Presentation</vt:lpstr>
      <vt:lpstr>PowerPoint Presentation</vt:lpstr>
      <vt:lpstr>PowerPoint Presentation</vt:lpstr>
      <vt:lpstr>Conclusion</vt:lpstr>
      <vt:lpstr>Conclusion</vt:lpstr>
      <vt:lpstr>PowerPoint Presentation</vt:lpstr>
      <vt:lpstr>PowerPoint Presentation</vt:lpstr>
      <vt:lpstr>References </vt:lpstr>
      <vt:lpstr>References </vt:lpstr>
      <vt:lpstr>Appendix</vt:lpstr>
      <vt:lpstr>How Does it Work? </vt:lpstr>
      <vt:lpstr>Healthy Volunteers</vt:lpstr>
      <vt:lpstr>Microdosing</vt:lpstr>
      <vt:lpstr>Negative Effects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Psilocybin in Modern Medicine</dc:title>
  <dc:creator>Adam Clark</dc:creator>
  <cp:lastModifiedBy>Adam Clark</cp:lastModifiedBy>
  <cp:revision>89</cp:revision>
  <dcterms:created xsi:type="dcterms:W3CDTF">2022-08-07T19:40:42Z</dcterms:created>
  <dcterms:modified xsi:type="dcterms:W3CDTF">2023-03-17T00:19:50Z</dcterms:modified>
</cp:coreProperties>
</file>